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6"/>
  </p:notesMasterIdLst>
  <p:sldIdLst>
    <p:sldId id="256" r:id="rId2"/>
    <p:sldId id="403" r:id="rId3"/>
    <p:sldId id="404" r:id="rId4"/>
    <p:sldId id="405" r:id="rId5"/>
    <p:sldId id="406" r:id="rId6"/>
    <p:sldId id="407" r:id="rId7"/>
    <p:sldId id="408" r:id="rId8"/>
    <p:sldId id="409" r:id="rId9"/>
    <p:sldId id="423" r:id="rId10"/>
    <p:sldId id="410" r:id="rId11"/>
    <p:sldId id="411" r:id="rId12"/>
    <p:sldId id="412" r:id="rId13"/>
    <p:sldId id="413" r:id="rId14"/>
    <p:sldId id="414" r:id="rId15"/>
    <p:sldId id="415" r:id="rId16"/>
    <p:sldId id="416" r:id="rId17"/>
    <p:sldId id="417" r:id="rId18"/>
    <p:sldId id="418" r:id="rId19"/>
    <p:sldId id="419" r:id="rId20"/>
    <p:sldId id="420" r:id="rId21"/>
    <p:sldId id="421" r:id="rId22"/>
    <p:sldId id="373" r:id="rId23"/>
    <p:sldId id="374" r:id="rId24"/>
    <p:sldId id="375" r:id="rId25"/>
    <p:sldId id="376" r:id="rId26"/>
    <p:sldId id="326" r:id="rId27"/>
    <p:sldId id="278" r:id="rId28"/>
    <p:sldId id="285" r:id="rId29"/>
    <p:sldId id="377" r:id="rId30"/>
    <p:sldId id="378" r:id="rId31"/>
    <p:sldId id="379" r:id="rId32"/>
    <p:sldId id="380" r:id="rId33"/>
    <p:sldId id="381" r:id="rId34"/>
    <p:sldId id="382" r:id="rId35"/>
    <p:sldId id="383" r:id="rId36"/>
    <p:sldId id="384" r:id="rId37"/>
    <p:sldId id="385" r:id="rId38"/>
    <p:sldId id="386" r:id="rId39"/>
    <p:sldId id="387" r:id="rId40"/>
    <p:sldId id="388" r:id="rId41"/>
    <p:sldId id="389" r:id="rId42"/>
    <p:sldId id="390" r:id="rId43"/>
    <p:sldId id="391" r:id="rId44"/>
    <p:sldId id="422" r:id="rId45"/>
    <p:sldId id="363" r:id="rId46"/>
    <p:sldId id="364" r:id="rId47"/>
    <p:sldId id="365" r:id="rId48"/>
    <p:sldId id="366" r:id="rId49"/>
    <p:sldId id="367" r:id="rId50"/>
    <p:sldId id="368" r:id="rId51"/>
    <p:sldId id="392" r:id="rId52"/>
    <p:sldId id="393" r:id="rId53"/>
    <p:sldId id="394" r:id="rId54"/>
    <p:sldId id="395" r:id="rId55"/>
    <p:sldId id="396" r:id="rId56"/>
    <p:sldId id="397" r:id="rId57"/>
    <p:sldId id="398" r:id="rId58"/>
    <p:sldId id="399" r:id="rId59"/>
    <p:sldId id="400" r:id="rId60"/>
    <p:sldId id="401" r:id="rId61"/>
    <p:sldId id="402" r:id="rId62"/>
    <p:sldId id="329" r:id="rId63"/>
    <p:sldId id="330" r:id="rId64"/>
    <p:sldId id="331" r:id="rId65"/>
    <p:sldId id="332" r:id="rId66"/>
    <p:sldId id="333" r:id="rId67"/>
    <p:sldId id="334" r:id="rId68"/>
    <p:sldId id="335" r:id="rId69"/>
    <p:sldId id="336" r:id="rId70"/>
    <p:sldId id="337" r:id="rId71"/>
    <p:sldId id="338" r:id="rId72"/>
    <p:sldId id="339" r:id="rId73"/>
    <p:sldId id="340" r:id="rId74"/>
    <p:sldId id="341" r:id="rId75"/>
    <p:sldId id="342" r:id="rId76"/>
    <p:sldId id="343" r:id="rId77"/>
    <p:sldId id="344" r:id="rId78"/>
    <p:sldId id="345" r:id="rId79"/>
    <p:sldId id="346" r:id="rId80"/>
    <p:sldId id="347" r:id="rId81"/>
    <p:sldId id="348" r:id="rId82"/>
    <p:sldId id="349" r:id="rId83"/>
    <p:sldId id="350" r:id="rId84"/>
    <p:sldId id="351" r:id="rId85"/>
    <p:sldId id="352" r:id="rId86"/>
    <p:sldId id="353" r:id="rId87"/>
    <p:sldId id="354" r:id="rId88"/>
    <p:sldId id="355" r:id="rId89"/>
    <p:sldId id="356" r:id="rId90"/>
    <p:sldId id="357" r:id="rId91"/>
    <p:sldId id="358" r:id="rId92"/>
    <p:sldId id="359" r:id="rId93"/>
    <p:sldId id="360" r:id="rId94"/>
    <p:sldId id="361" r:id="rId9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0395" autoAdjust="0"/>
  </p:normalViewPr>
  <p:slideViewPr>
    <p:cSldViewPr snapToGrid="0" snapToObjects="1">
      <p:cViewPr varScale="1">
        <p:scale>
          <a:sx n="73" d="100"/>
          <a:sy n="73" d="100"/>
        </p:scale>
        <p:origin x="1482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image" Target="../media/image27.emf"/><Relationship Id="rId1" Type="http://schemas.openxmlformats.org/officeDocument/2006/relationships/image" Target="../media/image26.emf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image" Target="../media/image27.emf"/><Relationship Id="rId1" Type="http://schemas.openxmlformats.org/officeDocument/2006/relationships/image" Target="../media/image26.emf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image" Target="../media/image35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image" Target="../media/image48.emf"/><Relationship Id="rId4" Type="http://schemas.openxmlformats.org/officeDocument/2006/relationships/image" Target="../media/image51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image" Target="../media/image48.emf"/><Relationship Id="rId4" Type="http://schemas.openxmlformats.org/officeDocument/2006/relationships/image" Target="../media/image51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emf"/><Relationship Id="rId1" Type="http://schemas.openxmlformats.org/officeDocument/2006/relationships/image" Target="../media/image1.emf"/><Relationship Id="rId4" Type="http://schemas.openxmlformats.org/officeDocument/2006/relationships/image" Target="../media/image56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image" Target="../media/image62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64.emf"/><Relationship Id="rId1" Type="http://schemas.openxmlformats.org/officeDocument/2006/relationships/image" Target="../media/image63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66.emf"/><Relationship Id="rId1" Type="http://schemas.openxmlformats.org/officeDocument/2006/relationships/image" Target="../media/image65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68.emf"/><Relationship Id="rId1" Type="http://schemas.openxmlformats.org/officeDocument/2006/relationships/image" Target="../media/image67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70.emf"/><Relationship Id="rId1" Type="http://schemas.openxmlformats.org/officeDocument/2006/relationships/image" Target="../media/image69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72.emf"/><Relationship Id="rId1" Type="http://schemas.openxmlformats.org/officeDocument/2006/relationships/image" Target="../media/image7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image" Target="../media/image75.emf"/><Relationship Id="rId4" Type="http://schemas.openxmlformats.org/officeDocument/2006/relationships/image" Target="../media/image78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image" Target="../media/image80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82.emf"/><Relationship Id="rId1" Type="http://schemas.openxmlformats.org/officeDocument/2006/relationships/image" Target="../media/image81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76.emf"/><Relationship Id="rId1" Type="http://schemas.openxmlformats.org/officeDocument/2006/relationships/image" Target="../media/image83.emf"/><Relationship Id="rId4" Type="http://schemas.openxmlformats.org/officeDocument/2006/relationships/image" Target="../media/image78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image" Target="../media/image70.emf"/><Relationship Id="rId1" Type="http://schemas.openxmlformats.org/officeDocument/2006/relationships/image" Target="../media/image85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16.emf"/><Relationship Id="rId5" Type="http://schemas.openxmlformats.org/officeDocument/2006/relationships/image" Target="../media/image19.emf"/><Relationship Id="rId4" Type="http://schemas.openxmlformats.org/officeDocument/2006/relationships/image" Target="../media/image15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drawings/_rels/vmlDrawing9.v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22.emf"/><Relationship Id="rId7" Type="http://schemas.openxmlformats.org/officeDocument/2006/relationships/image" Target="../media/image26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media/image3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F990B-B2F6-4F41-9305-E6427EBEFE82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840D15-9517-9A43-B8B0-C5BE6343C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47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tanhW</a:t>
            </a:r>
            <a:r>
              <a:rPr lang="zh-CN" altLang="en-US" dirty="0"/>
              <a:t>里面这玩意儿是什么鬼？拼接的话维度不断增长？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824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772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refresher for </a:t>
            </a:r>
            <a:r>
              <a:rPr lang="en-US" dirty="0" err="1"/>
              <a:t>backprop</a:t>
            </a:r>
            <a:r>
              <a:rPr lang="en-US" dirty="0"/>
              <a:t> before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517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refresher for </a:t>
            </a:r>
            <a:r>
              <a:rPr lang="en-US" dirty="0" err="1"/>
              <a:t>backprop</a:t>
            </a:r>
            <a:r>
              <a:rPr lang="en-US" dirty="0"/>
              <a:t> before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743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tasks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23A0BD-7EF9-C640-9E93-DE3C3DEB48E0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21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GT</a:t>
            </a:r>
            <a:r>
              <a:rPr lang="zh-CN" altLang="en-US" dirty="0"/>
              <a:t>：</a:t>
            </a:r>
            <a:r>
              <a:rPr lang="en-US" altLang="zh-CN" dirty="0"/>
              <a:t>ground truth</a:t>
            </a:r>
            <a:r>
              <a:rPr lang="zh-CN" altLang="en-US" dirty="0"/>
              <a:t>；有监督学习中数据样本的真实标注；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429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57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227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1860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194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314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17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939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7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22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6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10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85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429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33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81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62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44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947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4392C-C512-5240-9ECB-D31B10983F01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37ABC-3D54-844D-A4A3-9B44C70B6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86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notesSlide" Target="../notesSlides/notesSlide2.xml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9.bin"/><Relationship Id="rId5" Type="http://schemas.openxmlformats.org/officeDocument/2006/relationships/oleObject" Target="../embeddings/oleObject8.bin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deeplearning.net/tutorial/lstm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deeplearning.net/tutorial/lstm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411.4555.pdf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karpathy.github.io/2015/05/21/rnn-effectiveness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2.bin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oleObject" Target="../embeddings/oleObject13.bin"/><Relationship Id="rId7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7.bin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6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13" Type="http://schemas.openxmlformats.org/officeDocument/2006/relationships/image" Target="../media/image19.emf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7.emf"/><Relationship Id="rId12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19.bin"/><Relationship Id="rId11" Type="http://schemas.openxmlformats.org/officeDocument/2006/relationships/image" Target="../media/image15.emf"/><Relationship Id="rId5" Type="http://schemas.openxmlformats.org/officeDocument/2006/relationships/image" Target="../media/image16.emf"/><Relationship Id="rId10" Type="http://schemas.openxmlformats.org/officeDocument/2006/relationships/oleObject" Target="../embeddings/oleObject21.bin"/><Relationship Id="rId4" Type="http://schemas.openxmlformats.org/officeDocument/2006/relationships/oleObject" Target="../embeddings/oleObject18.bin"/><Relationship Id="rId9" Type="http://schemas.openxmlformats.org/officeDocument/2006/relationships/image" Target="../media/image18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.bin"/><Relationship Id="rId13" Type="http://schemas.openxmlformats.org/officeDocument/2006/relationships/image" Target="../media/image24.emf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1.emf"/><Relationship Id="rId12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24.bin"/><Relationship Id="rId11" Type="http://schemas.openxmlformats.org/officeDocument/2006/relationships/image" Target="../media/image23.emf"/><Relationship Id="rId5" Type="http://schemas.openxmlformats.org/officeDocument/2006/relationships/image" Target="../media/image20.emf"/><Relationship Id="rId15" Type="http://schemas.openxmlformats.org/officeDocument/2006/relationships/image" Target="../media/image25.emf"/><Relationship Id="rId10" Type="http://schemas.openxmlformats.org/officeDocument/2006/relationships/oleObject" Target="../embeddings/oleObject26.bin"/><Relationship Id="rId4" Type="http://schemas.openxmlformats.org/officeDocument/2006/relationships/oleObject" Target="../embeddings/oleObject23.bin"/><Relationship Id="rId9" Type="http://schemas.openxmlformats.org/officeDocument/2006/relationships/image" Target="../media/image22.emf"/><Relationship Id="rId14" Type="http://schemas.openxmlformats.org/officeDocument/2006/relationships/oleObject" Target="../embeddings/oleObject28.bin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1.bin"/><Relationship Id="rId13" Type="http://schemas.openxmlformats.org/officeDocument/2006/relationships/image" Target="../media/image24.emf"/><Relationship Id="rId18" Type="http://schemas.openxmlformats.org/officeDocument/2006/relationships/image" Target="../media/image26.emf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1.emf"/><Relationship Id="rId12" Type="http://schemas.openxmlformats.org/officeDocument/2006/relationships/oleObject" Target="../embeddings/oleObject33.bin"/><Relationship Id="rId17" Type="http://schemas.openxmlformats.org/officeDocument/2006/relationships/oleObject" Target="../embeddings/oleObject35.bin"/><Relationship Id="rId2" Type="http://schemas.openxmlformats.org/officeDocument/2006/relationships/slideLayout" Target="../slideLayouts/slideLayout2.xml"/><Relationship Id="rId16" Type="http://schemas.openxmlformats.org/officeDocument/2006/relationships/hyperlink" Target="http://arunmallya.github.io/writeups/nn/backprop.html" TargetMode="External"/><Relationship Id="rId20" Type="http://schemas.openxmlformats.org/officeDocument/2006/relationships/image" Target="../media/image27.emf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30.bin"/><Relationship Id="rId11" Type="http://schemas.openxmlformats.org/officeDocument/2006/relationships/image" Target="../media/image23.emf"/><Relationship Id="rId5" Type="http://schemas.openxmlformats.org/officeDocument/2006/relationships/image" Target="../media/image20.emf"/><Relationship Id="rId15" Type="http://schemas.openxmlformats.org/officeDocument/2006/relationships/image" Target="../media/image25.emf"/><Relationship Id="rId10" Type="http://schemas.openxmlformats.org/officeDocument/2006/relationships/oleObject" Target="../embeddings/oleObject32.bin"/><Relationship Id="rId19" Type="http://schemas.openxmlformats.org/officeDocument/2006/relationships/oleObject" Target="../embeddings/oleObject36.bin"/><Relationship Id="rId4" Type="http://schemas.openxmlformats.org/officeDocument/2006/relationships/oleObject" Target="../embeddings/oleObject29.bin"/><Relationship Id="rId9" Type="http://schemas.openxmlformats.org/officeDocument/2006/relationships/image" Target="../media/image22.emf"/><Relationship Id="rId14" Type="http://schemas.openxmlformats.org/officeDocument/2006/relationships/oleObject" Target="../embeddings/oleObject34.bin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9.bin"/><Relationship Id="rId13" Type="http://schemas.openxmlformats.org/officeDocument/2006/relationships/image" Target="../media/image30.emf"/><Relationship Id="rId18" Type="http://schemas.openxmlformats.org/officeDocument/2006/relationships/image" Target="../media/image32.emf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41.bin"/><Relationship Id="rId17" Type="http://schemas.openxmlformats.org/officeDocument/2006/relationships/oleObject" Target="../embeddings/oleObject44.bin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43.bin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38.bin"/><Relationship Id="rId11" Type="http://schemas.openxmlformats.org/officeDocument/2006/relationships/image" Target="../media/image29.emf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10" Type="http://schemas.openxmlformats.org/officeDocument/2006/relationships/oleObject" Target="../embeddings/oleObject40.bin"/><Relationship Id="rId4" Type="http://schemas.openxmlformats.org/officeDocument/2006/relationships/oleObject" Target="../embeddings/oleObject37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42.bin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7.bin"/><Relationship Id="rId13" Type="http://schemas.openxmlformats.org/officeDocument/2006/relationships/image" Target="../media/image30.emf"/><Relationship Id="rId18" Type="http://schemas.openxmlformats.org/officeDocument/2006/relationships/image" Target="../media/image32.emf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49.bin"/><Relationship Id="rId17" Type="http://schemas.openxmlformats.org/officeDocument/2006/relationships/oleObject" Target="../embeddings/oleObject52.bin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51.bin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46.bin"/><Relationship Id="rId11" Type="http://schemas.openxmlformats.org/officeDocument/2006/relationships/image" Target="../media/image29.emf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10" Type="http://schemas.openxmlformats.org/officeDocument/2006/relationships/oleObject" Target="../embeddings/oleObject48.bin"/><Relationship Id="rId4" Type="http://schemas.openxmlformats.org/officeDocument/2006/relationships/oleObject" Target="../embeddings/oleObject45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50.bin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oleObject" Target="../embeddings/oleObject54.bin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oleObject" Target="../embeddings/oleObject56.bin"/><Relationship Id="rId4" Type="http://schemas.openxmlformats.org/officeDocument/2006/relationships/image" Target="../media/image1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3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58.bin"/><Relationship Id="rId5" Type="http://schemas.openxmlformats.org/officeDocument/2006/relationships/image" Target="../media/image33.emf"/><Relationship Id="rId4" Type="http://schemas.openxmlformats.org/officeDocument/2006/relationships/oleObject" Target="../embeddings/oleObject57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13" Type="http://schemas.openxmlformats.org/officeDocument/2006/relationships/image" Target="../media/image39.emf"/><Relationship Id="rId3" Type="http://schemas.openxmlformats.org/officeDocument/2006/relationships/oleObject" Target="../embeddings/oleObject59.bin"/><Relationship Id="rId7" Type="http://schemas.openxmlformats.org/officeDocument/2006/relationships/oleObject" Target="../embeddings/oleObject61.bin"/><Relationship Id="rId12" Type="http://schemas.openxmlformats.org/officeDocument/2006/relationships/oleObject" Target="../embeddings/oleObject6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36.emf"/><Relationship Id="rId11" Type="http://schemas.openxmlformats.org/officeDocument/2006/relationships/hyperlink" Target="http://www.jmlr.org/proceedings/papers/v28/pascanu13.pdf" TargetMode="External"/><Relationship Id="rId5" Type="http://schemas.openxmlformats.org/officeDocument/2006/relationships/oleObject" Target="../embeddings/oleObject60.bin"/><Relationship Id="rId10" Type="http://schemas.openxmlformats.org/officeDocument/2006/relationships/image" Target="../media/image38.emf"/><Relationship Id="rId4" Type="http://schemas.openxmlformats.org/officeDocument/2006/relationships/image" Target="../media/image35.emf"/><Relationship Id="rId9" Type="http://schemas.openxmlformats.org/officeDocument/2006/relationships/oleObject" Target="../embeddings/oleObject62.bin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oleObject" Target="../embeddings/oleObject64.bin"/><Relationship Id="rId7" Type="http://schemas.openxmlformats.org/officeDocument/2006/relationships/oleObject" Target="../embeddings/oleObject6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49.emf"/><Relationship Id="rId5" Type="http://schemas.openxmlformats.org/officeDocument/2006/relationships/oleObject" Target="../embeddings/oleObject65.bin"/><Relationship Id="rId10" Type="http://schemas.openxmlformats.org/officeDocument/2006/relationships/image" Target="../media/image51.emf"/><Relationship Id="rId4" Type="http://schemas.openxmlformats.org/officeDocument/2006/relationships/image" Target="../media/image48.emf"/><Relationship Id="rId9" Type="http://schemas.openxmlformats.org/officeDocument/2006/relationships/oleObject" Target="../embeddings/oleObject67.bin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oleObject" Target="../embeddings/oleObject68.bin"/><Relationship Id="rId7" Type="http://schemas.openxmlformats.org/officeDocument/2006/relationships/oleObject" Target="../embeddings/oleObject7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49.emf"/><Relationship Id="rId5" Type="http://schemas.openxmlformats.org/officeDocument/2006/relationships/oleObject" Target="../embeddings/oleObject69.bin"/><Relationship Id="rId10" Type="http://schemas.openxmlformats.org/officeDocument/2006/relationships/image" Target="../media/image51.emf"/><Relationship Id="rId4" Type="http://schemas.openxmlformats.org/officeDocument/2006/relationships/image" Target="../media/image48.emf"/><Relationship Id="rId9" Type="http://schemas.openxmlformats.org/officeDocument/2006/relationships/oleObject" Target="../embeddings/oleObject71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deeplearning.cs.cmu.edu/pdfs/Hochreiter97_lstm.pdf" TargetMode="External"/><Relationship Id="rId2" Type="http://schemas.openxmlformats.org/officeDocument/2006/relationships/hyperlink" Target="http://www.jmlr.org/proceedings/papers/v28/pascanu13.pdf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mlr.org/proceedings/papers/v28/pascanu13.pdf" TargetMode="External"/><Relationship Id="rId2" Type="http://schemas.openxmlformats.org/officeDocument/2006/relationships/hyperlink" Target="http://deeplearning.cs.cmu.edu/pdfs/Hochreiter97_lstm.pdf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emf"/><Relationship Id="rId3" Type="http://schemas.openxmlformats.org/officeDocument/2006/relationships/oleObject" Target="../embeddings/oleObject72.bin"/><Relationship Id="rId7" Type="http://schemas.openxmlformats.org/officeDocument/2006/relationships/oleObject" Target="../embeddings/oleObject7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52.emf"/><Relationship Id="rId5" Type="http://schemas.openxmlformats.org/officeDocument/2006/relationships/oleObject" Target="../embeddings/oleObject73.bin"/><Relationship Id="rId4" Type="http://schemas.openxmlformats.org/officeDocument/2006/relationships/image" Target="../media/image1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oleObject" Target="../embeddings/oleObject75.bin"/><Relationship Id="rId7" Type="http://schemas.openxmlformats.org/officeDocument/2006/relationships/oleObject" Target="../embeddings/oleObject7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54.emf"/><Relationship Id="rId5" Type="http://schemas.openxmlformats.org/officeDocument/2006/relationships/oleObject" Target="../embeddings/oleObject76.bin"/><Relationship Id="rId10" Type="http://schemas.openxmlformats.org/officeDocument/2006/relationships/image" Target="../media/image56.emf"/><Relationship Id="rId4" Type="http://schemas.openxmlformats.org/officeDocument/2006/relationships/image" Target="../media/image1.emf"/><Relationship Id="rId9" Type="http://schemas.openxmlformats.org/officeDocument/2006/relationships/oleObject" Target="../embeddings/oleObject78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58.emf"/><Relationship Id="rId5" Type="http://schemas.openxmlformats.org/officeDocument/2006/relationships/oleObject" Target="../embeddings/oleObject80.bin"/><Relationship Id="rId4" Type="http://schemas.openxmlformats.org/officeDocument/2006/relationships/image" Target="../media/image57.emf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://arunmallya.github.io/writeups/nn/lstm/index.html#/1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406.1078.pdf" TargetMode="External"/><Relationship Id="rId3" Type="http://schemas.openxmlformats.org/officeDocument/2006/relationships/hyperlink" Target="http://www.cs.toronto.edu/~rgrosse/csc321/lec10.pdf" TargetMode="External"/><Relationship Id="rId7" Type="http://schemas.openxmlformats.org/officeDocument/2006/relationships/hyperlink" Target="https://arxiv.org/pdf/1503.04069.pdf" TargetMode="External"/><Relationship Id="rId2" Type="http://schemas.openxmlformats.org/officeDocument/2006/relationships/hyperlink" Target="http://cs231n.stanford.edu/slides/winter1516_lecture10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ftp://ftp.idsia.ch/pub/juergen/TimeCount-IJCNN2000.pdf" TargetMode="External"/><Relationship Id="rId5" Type="http://schemas.openxmlformats.org/officeDocument/2006/relationships/hyperlink" Target="http://web.eecs.utk.edu/~itamar/courses/ECE-692/Bobby_paper1.pdf" TargetMode="External"/><Relationship Id="rId4" Type="http://schemas.openxmlformats.org/officeDocument/2006/relationships/hyperlink" Target="http://www.jmlr.org/proceedings/papers/v28/pascanu13.pdf" TargetMode="External"/><Relationship Id="rId9" Type="http://schemas.openxmlformats.org/officeDocument/2006/relationships/hyperlink" Target="http://jmlr.org/proceedings/papers/v37/jozefowicz15.pdf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1.bin"/><Relationship Id="rId7" Type="http://schemas.openxmlformats.org/officeDocument/2006/relationships/image" Target="../media/image5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oleObject" Target="../embeddings/oleObject83.bin"/><Relationship Id="rId5" Type="http://schemas.openxmlformats.org/officeDocument/2006/relationships/oleObject" Target="../embeddings/oleObject82.bin"/><Relationship Id="rId4" Type="http://schemas.openxmlformats.org/officeDocument/2006/relationships/image" Target="../media/image1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4.bin"/><Relationship Id="rId7" Type="http://schemas.openxmlformats.org/officeDocument/2006/relationships/image" Target="../media/image6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oleObject" Target="../embeddings/oleObject86.bin"/><Relationship Id="rId5" Type="http://schemas.openxmlformats.org/officeDocument/2006/relationships/oleObject" Target="../embeddings/oleObject85.bin"/><Relationship Id="rId4" Type="http://schemas.openxmlformats.org/officeDocument/2006/relationships/image" Target="../media/image1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7.bin"/><Relationship Id="rId7" Type="http://schemas.openxmlformats.org/officeDocument/2006/relationships/image" Target="../media/image6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oleObject" Target="../embeddings/oleObject89.bin"/><Relationship Id="rId5" Type="http://schemas.openxmlformats.org/officeDocument/2006/relationships/oleObject" Target="../embeddings/oleObject88.bin"/><Relationship Id="rId4" Type="http://schemas.openxmlformats.org/officeDocument/2006/relationships/image" Target="../media/image1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34.emf"/><Relationship Id="rId5" Type="http://schemas.openxmlformats.org/officeDocument/2006/relationships/oleObject" Target="../embeddings/oleObject91.bin"/><Relationship Id="rId4" Type="http://schemas.openxmlformats.org/officeDocument/2006/relationships/image" Target="../media/image62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oleObject" Target="../embeddings/oleObject92.bin"/><Relationship Id="rId7" Type="http://schemas.openxmlformats.org/officeDocument/2006/relationships/oleObject" Target="../embeddings/oleObject9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64.emf"/><Relationship Id="rId5" Type="http://schemas.openxmlformats.org/officeDocument/2006/relationships/oleObject" Target="../embeddings/oleObject93.bin"/><Relationship Id="rId4" Type="http://schemas.openxmlformats.org/officeDocument/2006/relationships/image" Target="../media/image63.emf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://arunmallya.github.io/writeups/nn/lstm/index.html#/1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.toronto.edu/~rgrosse/csc321/lec10.pdf" TargetMode="Externa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.toronto.edu/~rgrosse/csc321/lec10.pd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hyperlink" Target="https://papers.nips.cc/paper/5346-sequence-to-sequence-learning-with-neural-networks.pdf" TargetMode="Externa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oleObject" Target="../embeddings/oleObject95.bin"/><Relationship Id="rId7" Type="http://schemas.openxmlformats.org/officeDocument/2006/relationships/oleObject" Target="../embeddings/oleObject9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66.emf"/><Relationship Id="rId5" Type="http://schemas.openxmlformats.org/officeDocument/2006/relationships/oleObject" Target="../embeddings/oleObject96.bin"/><Relationship Id="rId4" Type="http://schemas.openxmlformats.org/officeDocument/2006/relationships/image" Target="../media/image65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oleObject" Target="../embeddings/oleObject98.bin"/><Relationship Id="rId7" Type="http://schemas.openxmlformats.org/officeDocument/2006/relationships/oleObject" Target="../embeddings/oleObject10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68.emf"/><Relationship Id="rId5" Type="http://schemas.openxmlformats.org/officeDocument/2006/relationships/oleObject" Target="../embeddings/oleObject99.bin"/><Relationship Id="rId4" Type="http://schemas.openxmlformats.org/officeDocument/2006/relationships/image" Target="../media/image67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oleObject" Target="../embeddings/oleObject101.bin"/><Relationship Id="rId7" Type="http://schemas.openxmlformats.org/officeDocument/2006/relationships/oleObject" Target="../embeddings/oleObject10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70.emf"/><Relationship Id="rId5" Type="http://schemas.openxmlformats.org/officeDocument/2006/relationships/oleObject" Target="../embeddings/oleObject102.bin"/><Relationship Id="rId4" Type="http://schemas.openxmlformats.org/officeDocument/2006/relationships/image" Target="../media/image69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oleObject" Target="../embeddings/oleObject104.bin"/><Relationship Id="rId7" Type="http://schemas.openxmlformats.org/officeDocument/2006/relationships/oleObject" Target="../embeddings/oleObject1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72.emf"/><Relationship Id="rId5" Type="http://schemas.openxmlformats.org/officeDocument/2006/relationships/oleObject" Target="../embeddings/oleObject105.bin"/><Relationship Id="rId4" Type="http://schemas.openxmlformats.org/officeDocument/2006/relationships/image" Target="../media/image71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mlr.org/proceedings/papers/v28/pascanu13.pdf" TargetMode="External"/><Relationship Id="rId2" Type="http://schemas.openxmlformats.org/officeDocument/2006/relationships/hyperlink" Target="http://deeplearning.cs.cmu.edu/pdfs/Hochreiter97_lstm.pdf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74.emf"/><Relationship Id="rId5" Type="http://schemas.openxmlformats.org/officeDocument/2006/relationships/oleObject" Target="../embeddings/oleObject108.bin"/><Relationship Id="rId4" Type="http://schemas.openxmlformats.org/officeDocument/2006/relationships/image" Target="../media/image73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503.04069.pdf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3.04069.pdf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406.1078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3" Type="http://schemas.openxmlformats.org/officeDocument/2006/relationships/oleObject" Target="../embeddings/oleObject109.bin"/><Relationship Id="rId7" Type="http://schemas.openxmlformats.org/officeDocument/2006/relationships/oleObject" Target="../embeddings/oleObject1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76.emf"/><Relationship Id="rId5" Type="http://schemas.openxmlformats.org/officeDocument/2006/relationships/oleObject" Target="../embeddings/oleObject110.bin"/><Relationship Id="rId10" Type="http://schemas.openxmlformats.org/officeDocument/2006/relationships/image" Target="../media/image78.emf"/><Relationship Id="rId4" Type="http://schemas.openxmlformats.org/officeDocument/2006/relationships/image" Target="../media/image75.emf"/><Relationship Id="rId9" Type="http://schemas.openxmlformats.org/officeDocument/2006/relationships/oleObject" Target="../embeddings/oleObject112.bin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79.emf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78.emf"/><Relationship Id="rId5" Type="http://schemas.openxmlformats.org/officeDocument/2006/relationships/oleObject" Target="../embeddings/oleObject115.bin"/><Relationship Id="rId4" Type="http://schemas.openxmlformats.org/officeDocument/2006/relationships/image" Target="../media/image80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3" Type="http://schemas.openxmlformats.org/officeDocument/2006/relationships/oleObject" Target="../embeddings/oleObject116.bin"/><Relationship Id="rId7" Type="http://schemas.openxmlformats.org/officeDocument/2006/relationships/oleObject" Target="../embeddings/oleObject1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82.emf"/><Relationship Id="rId5" Type="http://schemas.openxmlformats.org/officeDocument/2006/relationships/oleObject" Target="../embeddings/oleObject117.bin"/><Relationship Id="rId4" Type="http://schemas.openxmlformats.org/officeDocument/2006/relationships/image" Target="../media/image81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oleObject" Target="../embeddings/oleObject119.bin"/><Relationship Id="rId7" Type="http://schemas.openxmlformats.org/officeDocument/2006/relationships/oleObject" Target="../embeddings/oleObject1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76.emf"/><Relationship Id="rId5" Type="http://schemas.openxmlformats.org/officeDocument/2006/relationships/oleObject" Target="../embeddings/oleObject120.bin"/><Relationship Id="rId10" Type="http://schemas.openxmlformats.org/officeDocument/2006/relationships/image" Target="../media/image78.emf"/><Relationship Id="rId4" Type="http://schemas.openxmlformats.org/officeDocument/2006/relationships/image" Target="../media/image83.emf"/><Relationship Id="rId9" Type="http://schemas.openxmlformats.org/officeDocument/2006/relationships/oleObject" Target="../embeddings/oleObject122.bin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hyperlink" Target="http://jmlr.org/proceedings/papers/v37/jozefowicz15.pdf" TargetMode="Externa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hyperlink" Target="http://jmlr.org/proceedings/papers/v37/jozefowicz15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hyperlink" Target="http://jmlr.org/proceedings/papers/v37/jozefowicz15.pdf" TargetMode="Externa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hyperlink" Target="http://jmlr.org/proceedings/papers/v37/jozefowicz15.pdf" TargetMode="Externa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5.bin"/><Relationship Id="rId3" Type="http://schemas.openxmlformats.org/officeDocument/2006/relationships/hyperlink" Target="http://jmlr.org/proceedings/papers/v37/jozefowicz15.pdf" TargetMode="External"/><Relationship Id="rId7" Type="http://schemas.openxmlformats.org/officeDocument/2006/relationships/image" Target="../media/image7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oleObject" Target="../embeddings/oleObject124.bin"/><Relationship Id="rId5" Type="http://schemas.openxmlformats.org/officeDocument/2006/relationships/image" Target="../media/image85.emf"/><Relationship Id="rId10" Type="http://schemas.openxmlformats.org/officeDocument/2006/relationships/hyperlink" Target="https://pdfs.semanticscholar.org/1154/0131eae85b2e11d53df7f1360eeb6476e7f4.pdf" TargetMode="External"/><Relationship Id="rId4" Type="http://schemas.openxmlformats.org/officeDocument/2006/relationships/oleObject" Target="../embeddings/oleObject123.bin"/><Relationship Id="rId9" Type="http://schemas.openxmlformats.org/officeDocument/2006/relationships/image" Target="../media/image86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406.1078.pdf" TargetMode="External"/><Relationship Id="rId3" Type="http://schemas.openxmlformats.org/officeDocument/2006/relationships/hyperlink" Target="http://www.cs.toronto.edu/~rgrosse/csc321/lec10.pdf" TargetMode="External"/><Relationship Id="rId7" Type="http://schemas.openxmlformats.org/officeDocument/2006/relationships/hyperlink" Target="https://arxiv.org/pdf/1503.04069.pdf" TargetMode="External"/><Relationship Id="rId2" Type="http://schemas.openxmlformats.org/officeDocument/2006/relationships/hyperlink" Target="http://cs231n.stanford.edu/slides/winter1516_lecture10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ftp://ftp.idsia.ch/pub/juergen/TimeCount-IJCNN2000.pdf" TargetMode="External"/><Relationship Id="rId5" Type="http://schemas.openxmlformats.org/officeDocument/2006/relationships/hyperlink" Target="http://web.eecs.utk.edu/~itamar/courses/ECE-692/Bobby_paper1.pdf" TargetMode="External"/><Relationship Id="rId4" Type="http://schemas.openxmlformats.org/officeDocument/2006/relationships/hyperlink" Target="http://www.jmlr.org/proceedings/papers/v28/pascanu13.pdf" TargetMode="External"/><Relationship Id="rId9" Type="http://schemas.openxmlformats.org/officeDocument/2006/relationships/hyperlink" Target="http://jmlr.org/proceedings/papers/v37/jozefowicz15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4983" y="1381396"/>
            <a:ext cx="7772400" cy="1470025"/>
          </a:xfrm>
        </p:spPr>
        <p:txBody>
          <a:bodyPr/>
          <a:lstStyle/>
          <a:p>
            <a:r>
              <a:rPr lang="en-US" dirty="0">
                <a:latin typeface="CMU Bright Roman"/>
                <a:cs typeface="CMU Bright Roman"/>
              </a:rPr>
              <a:t>Introduction to RNNs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7190" y="5695545"/>
            <a:ext cx="6400800" cy="54961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CMU Bright Roman"/>
                <a:cs typeface="CMU Bright Roman"/>
              </a:rPr>
              <a:t> </a:t>
            </a:r>
            <a:r>
              <a:rPr lang="en-US" altLang="zh-CN" sz="2400" dirty="0">
                <a:latin typeface="CMU Bright Roman"/>
                <a:cs typeface="CMU Bright Roman"/>
              </a:rPr>
              <a:t>Originally</a:t>
            </a:r>
            <a:r>
              <a:rPr lang="zh-CN" altLang="en-US" sz="2400" dirty="0">
                <a:latin typeface="CMU Bright Roman"/>
                <a:cs typeface="CMU Bright Roman"/>
              </a:rPr>
              <a:t> </a:t>
            </a:r>
            <a:r>
              <a:rPr lang="en-US" altLang="zh-CN" sz="2400" dirty="0">
                <a:latin typeface="CMU Bright Roman"/>
                <a:cs typeface="CMU Bright Roman"/>
              </a:rPr>
              <a:t>produced</a:t>
            </a:r>
            <a:r>
              <a:rPr lang="zh-CN" altLang="en-US" sz="2400" dirty="0">
                <a:latin typeface="CMU Bright Roman"/>
                <a:cs typeface="CMU Bright Roman"/>
              </a:rPr>
              <a:t> </a:t>
            </a:r>
            <a:r>
              <a:rPr lang="en-US" altLang="zh-CN" sz="2400" dirty="0">
                <a:latin typeface="CMU Bright Roman"/>
                <a:cs typeface="CMU Bright Roman"/>
              </a:rPr>
              <a:t>by</a:t>
            </a:r>
            <a:r>
              <a:rPr lang="zh-CN" altLang="en-US" sz="2400" dirty="0">
                <a:latin typeface="CMU Bright Roman"/>
                <a:cs typeface="CMU Bright Roman"/>
              </a:rPr>
              <a:t> </a:t>
            </a:r>
            <a:r>
              <a:rPr lang="en-US" sz="2400" dirty="0" err="1">
                <a:latin typeface="CMU Bright Roman"/>
                <a:cs typeface="CMU Bright Roman"/>
              </a:rPr>
              <a:t>Arun</a:t>
            </a:r>
            <a:r>
              <a:rPr lang="en-US" sz="2400" dirty="0">
                <a:latin typeface="CMU Bright Roman"/>
                <a:cs typeface="CMU Bright Roman"/>
              </a:rPr>
              <a:t> Mallya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61323" y="3453319"/>
            <a:ext cx="575144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/>
              <a:t>Shangsong</a:t>
            </a:r>
            <a:r>
              <a:rPr lang="zh-CN" altLang="en-US" sz="3600" dirty="0"/>
              <a:t> </a:t>
            </a:r>
            <a:r>
              <a:rPr lang="en-US" altLang="zh-CN" sz="3600" dirty="0"/>
              <a:t>Liang</a:t>
            </a:r>
            <a:endParaRPr lang="zh-CN" altLang="en-US" sz="3600" dirty="0"/>
          </a:p>
          <a:p>
            <a:pPr algn="ctr"/>
            <a:r>
              <a:rPr lang="en-US" altLang="zh-CN" sz="3200" dirty="0"/>
              <a:t>Sun</a:t>
            </a:r>
            <a:r>
              <a:rPr lang="zh-CN" altLang="en-US" sz="3200" dirty="0"/>
              <a:t> </a:t>
            </a:r>
            <a:r>
              <a:rPr lang="en-US" altLang="zh-CN" sz="3200" dirty="0" err="1"/>
              <a:t>Yat-sen</a:t>
            </a:r>
            <a:r>
              <a:rPr lang="zh-CN" altLang="en-US" sz="3200" dirty="0"/>
              <a:t> </a:t>
            </a:r>
            <a:r>
              <a:rPr lang="en-US" altLang="zh-CN" sz="3200" dirty="0"/>
              <a:t>University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97768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Vanilla RNN Forward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420" name="Equation" r:id="rId4" imgW="152400" imgH="241300" progId="Equation.DSMT4">
                  <p:embed/>
                </p:oleObj>
              </mc:Choice>
              <mc:Fallback>
                <p:oleObj name="Equation" r:id="rId4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421" name="Equation" r:id="rId6" imgW="152400" imgH="241300" progId="Equation.DSMT4">
                  <p:embed/>
                </p:oleObj>
              </mc:Choice>
              <mc:Fallback>
                <p:oleObj name="Equation" r:id="rId6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3" name="Group 52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5" name="Group 4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34" name="Freeform 3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Arrow Connector 61"/>
              <p:cNvCxnSpPr>
                <a:stCxn id="3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Arrow Connector 124"/>
              <p:cNvCxnSpPr>
                <a:endCxn id="3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/>
              <p:cNvCxnSpPr>
                <a:endCxn id="3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latin typeface="CMU Bright Roman"/>
                    <a:cs typeface="CMU Bright Roman"/>
                  </a:rPr>
                  <a:t> </a:t>
                </a:r>
                <a:r>
                  <a:rPr lang="en-US" sz="1600" dirty="0">
                    <a:latin typeface="CMU Bright Roman"/>
                    <a:cs typeface="CMU Bright Roman"/>
                  </a:rPr>
                  <a:t>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1" name="Straight Arrow Connector 30"/>
            <p:cNvCxnSpPr>
              <a:stCxn id="164" idx="0"/>
              <a:endCxn id="3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51" name="Straight Arrow Connector 50"/>
            <p:cNvCxnSpPr>
              <a:stCxn id="50" idx="0"/>
              <a:endCxn id="49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>
              <a:stCxn id="30" idx="0"/>
              <a:endCxn id="50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83" name="Group 8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92" name="Freeform 91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Arrow Connector 92"/>
              <p:cNvCxnSpPr>
                <a:stCxn id="91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endCxn id="91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>
                <a:endCxn id="91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latin typeface="CMU Bright Roman"/>
                    <a:cs typeface="CMU Bright Roman"/>
                  </a:rPr>
                  <a:t> </a:t>
                </a:r>
                <a:r>
                  <a:rPr lang="en-US" sz="1600" dirty="0">
                    <a:latin typeface="CMU Bright Roman"/>
                    <a:cs typeface="CMU Bright Roman"/>
                  </a:rPr>
                  <a:t>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84" name="Rectangle 8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5" name="Straight Arrow Connector 84"/>
            <p:cNvCxnSpPr>
              <a:stCxn id="96" idx="0"/>
              <a:endCxn id="8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88" name="Straight Arrow Connector 87"/>
            <p:cNvCxnSpPr>
              <a:stCxn id="87" idx="0"/>
              <a:endCxn id="8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84" idx="0"/>
              <a:endCxn id="8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3468037" y="1546721"/>
            <a:ext cx="1023307" cy="4484055"/>
            <a:chOff x="760464" y="1306873"/>
            <a:chExt cx="1023307" cy="4484055"/>
          </a:xfrm>
        </p:grpSpPr>
        <p:grpSp>
          <p:nvGrpSpPr>
            <p:cNvPr id="99" name="Group 98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106" name="Rectangle 105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108" name="Freeform 107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9" name="Straight Arrow Connector 108"/>
              <p:cNvCxnSpPr>
                <a:stCxn id="107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/>
              <p:cNvCxnSpPr>
                <a:endCxn id="107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>
                <a:endCxn id="107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latin typeface="CMU Bright Roman"/>
                    <a:cs typeface="CMU Bright Roman"/>
                  </a:rPr>
                  <a:t> </a:t>
                </a:r>
                <a:r>
                  <a:rPr lang="en-US" sz="1600" dirty="0">
                    <a:latin typeface="CMU Bright Roman"/>
                    <a:cs typeface="CMU Bright Roman"/>
                  </a:rPr>
                  <a:t>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1" name="Straight Arrow Connector 100"/>
            <p:cNvCxnSpPr>
              <a:stCxn id="112" idx="0"/>
              <a:endCxn id="10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104" name="Straight Arrow Connector 103"/>
            <p:cNvCxnSpPr>
              <a:stCxn id="103" idx="0"/>
              <a:endCxn id="102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100" idx="0"/>
              <a:endCxn id="103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Freeform 116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3" name="Object 122"/>
          <p:cNvGraphicFramePr>
            <a:graphicFrameLocks noChangeAspect="1"/>
          </p:cNvGraphicFramePr>
          <p:nvPr>
            <p:extLst/>
          </p:nvPr>
        </p:nvGraphicFramePr>
        <p:xfrm>
          <a:off x="5262563" y="2462213"/>
          <a:ext cx="2822575" cy="231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422" name="Equation" r:id="rId7" imgW="1828800" imgH="1498600" progId="Equation.DSMT4">
                  <p:embed/>
                </p:oleObj>
              </mc:Choice>
              <mc:Fallback>
                <p:oleObj name="Equation" r:id="rId7" imgW="1828800" imgH="149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62563" y="2462213"/>
                        <a:ext cx="2822575" cy="231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20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12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Vanilla RNN Forward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44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45" name="Equation" r:id="rId5" imgW="152400" imgH="241300" progId="Equation.DSMT4">
                  <p:embed/>
                </p:oleObj>
              </mc:Choice>
              <mc:Fallback>
                <p:oleObj name="Equation" r:id="rId5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3" name="Group 52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5" name="Group 4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34" name="Freeform 3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Arrow Connector 61"/>
              <p:cNvCxnSpPr>
                <a:stCxn id="3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Arrow Connector 124"/>
              <p:cNvCxnSpPr>
                <a:endCxn id="3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/>
              <p:cNvCxnSpPr>
                <a:endCxn id="3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1" name="Straight Arrow Connector 30"/>
            <p:cNvCxnSpPr>
              <a:stCxn id="164" idx="0"/>
              <a:endCxn id="3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51" name="Straight Arrow Connector 50"/>
            <p:cNvCxnSpPr>
              <a:stCxn id="50" idx="0"/>
              <a:endCxn id="49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>
              <a:stCxn id="30" idx="0"/>
              <a:endCxn id="50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83" name="Group 8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92" name="Freeform 91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Arrow Connector 92"/>
              <p:cNvCxnSpPr>
                <a:stCxn id="91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endCxn id="91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>
                <a:endCxn id="91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84" name="Rectangle 8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5" name="Straight Arrow Connector 84"/>
            <p:cNvCxnSpPr>
              <a:stCxn id="96" idx="0"/>
              <a:endCxn id="8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88" name="Straight Arrow Connector 87"/>
            <p:cNvCxnSpPr>
              <a:stCxn id="87" idx="0"/>
              <a:endCxn id="8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84" idx="0"/>
              <a:endCxn id="8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3468037" y="1541124"/>
            <a:ext cx="1023307" cy="4484055"/>
            <a:chOff x="760464" y="1306873"/>
            <a:chExt cx="1023307" cy="4484055"/>
          </a:xfrm>
        </p:grpSpPr>
        <p:grpSp>
          <p:nvGrpSpPr>
            <p:cNvPr id="99" name="Group 98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106" name="Rectangle 105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108" name="Freeform 107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9" name="Straight Arrow Connector 108"/>
              <p:cNvCxnSpPr>
                <a:stCxn id="107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/>
              <p:cNvCxnSpPr>
                <a:endCxn id="107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>
                <a:endCxn id="107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1" name="Straight Arrow Connector 100"/>
            <p:cNvCxnSpPr>
              <a:stCxn id="112" idx="0"/>
              <a:endCxn id="10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104" name="Straight Arrow Connector 103"/>
            <p:cNvCxnSpPr>
              <a:stCxn id="103" idx="0"/>
              <a:endCxn id="102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100" idx="0"/>
              <a:endCxn id="103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Freeform 116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3" name="Object 122"/>
          <p:cNvGraphicFramePr>
            <a:graphicFrameLocks noChangeAspect="1"/>
          </p:cNvGraphicFramePr>
          <p:nvPr>
            <p:extLst/>
          </p:nvPr>
        </p:nvGraphicFramePr>
        <p:xfrm>
          <a:off x="5262563" y="2462213"/>
          <a:ext cx="2822575" cy="231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46" name="Equation" r:id="rId6" imgW="1828800" imgH="1498600" progId="Equation.DSMT4">
                  <p:embed/>
                </p:oleObj>
              </mc:Choice>
              <mc:Fallback>
                <p:oleObj name="Equation" r:id="rId6" imgW="1828800" imgH="149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62563" y="2462213"/>
                        <a:ext cx="2822575" cy="231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/>
          <p:cNvCxnSpPr>
            <a:stCxn id="49" idx="3"/>
            <a:endCxn id="86" idx="1"/>
          </p:cNvCxnSpPr>
          <p:nvPr/>
        </p:nvCxnSpPr>
        <p:spPr>
          <a:xfrm>
            <a:off x="1535047" y="1769923"/>
            <a:ext cx="874650" cy="1"/>
          </a:xfrm>
          <a:prstGeom prst="line">
            <a:avLst/>
          </a:prstGeom>
          <a:ln w="28575" cmpd="sng">
            <a:solidFill>
              <a:srgbClr val="FFFF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86" idx="3"/>
            <a:endCxn id="102" idx="1"/>
          </p:cNvCxnSpPr>
          <p:nvPr/>
        </p:nvCxnSpPr>
        <p:spPr>
          <a:xfrm flipV="1">
            <a:off x="2908085" y="1769923"/>
            <a:ext cx="836147" cy="1"/>
          </a:xfrm>
          <a:prstGeom prst="line">
            <a:avLst/>
          </a:prstGeom>
          <a:ln w="28575" cmpd="sng">
            <a:solidFill>
              <a:srgbClr val="FFFF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0" idx="3"/>
            <a:endCxn id="84" idx="1"/>
          </p:cNvCxnSpPr>
          <p:nvPr/>
        </p:nvCxnSpPr>
        <p:spPr>
          <a:xfrm>
            <a:off x="1488719" y="2994161"/>
            <a:ext cx="974085" cy="1"/>
          </a:xfrm>
          <a:prstGeom prst="line">
            <a:avLst/>
          </a:prstGeom>
          <a:ln w="28575" cmpd="sng">
            <a:solidFill>
              <a:schemeClr val="accent1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84" idx="3"/>
            <a:endCxn id="100" idx="1"/>
          </p:cNvCxnSpPr>
          <p:nvPr/>
        </p:nvCxnSpPr>
        <p:spPr>
          <a:xfrm flipV="1">
            <a:off x="2861757" y="2994161"/>
            <a:ext cx="935582" cy="1"/>
          </a:xfrm>
          <a:prstGeom prst="line">
            <a:avLst/>
          </a:prstGeom>
          <a:ln w="28575" cmpd="sng">
            <a:solidFill>
              <a:schemeClr val="accent1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32" idx="2"/>
            <a:endCxn id="90" idx="0"/>
          </p:cNvCxnSpPr>
          <p:nvPr/>
        </p:nvCxnSpPr>
        <p:spPr>
          <a:xfrm>
            <a:off x="1783771" y="4739585"/>
            <a:ext cx="349732" cy="1"/>
          </a:xfrm>
          <a:prstGeom prst="line">
            <a:avLst/>
          </a:prstGeom>
          <a:ln w="28575" cmpd="sng">
            <a:solidFill>
              <a:schemeClr val="accent3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90" idx="2"/>
            <a:endCxn id="106" idx="0"/>
          </p:cNvCxnSpPr>
          <p:nvPr/>
        </p:nvCxnSpPr>
        <p:spPr>
          <a:xfrm flipV="1">
            <a:off x="3156809" y="4739585"/>
            <a:ext cx="311229" cy="1"/>
          </a:xfrm>
          <a:prstGeom prst="line">
            <a:avLst/>
          </a:prstGeom>
          <a:ln w="28575" cmpd="sng">
            <a:solidFill>
              <a:schemeClr val="accent3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5262563" y="5528075"/>
            <a:ext cx="642570" cy="0"/>
          </a:xfrm>
          <a:prstGeom prst="line">
            <a:avLst/>
          </a:prstGeom>
          <a:ln w="28575" cmpd="sng">
            <a:solidFill>
              <a:schemeClr val="tx1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915988" y="5321697"/>
            <a:ext cx="2548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indicates shared weights</a:t>
            </a:r>
          </a:p>
        </p:txBody>
      </p:sp>
    </p:spTree>
    <p:extLst>
      <p:ext uri="{BB962C8B-B14F-4D97-AF65-F5344CB8AC3E}">
        <p14:creationId xmlns:p14="http://schemas.microsoft.com/office/powerpoint/2010/main" val="2014729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Recurrent Neural Networks (RNNs)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CMU Bright Roman"/>
                <a:cs typeface="CMU Bright Roman"/>
              </a:rPr>
              <a:t>Note that the weights are shared over time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Essentially, copies of the RNN cell are made over time (unrolling/unfolding), with different inputs at different time </a:t>
            </a:r>
            <a:r>
              <a:rPr lang="en-US" sz="2400">
                <a:latin typeface="CMU Bright Roman"/>
                <a:cs typeface="CMU Bright Roman"/>
              </a:rPr>
              <a:t>steps ???</a:t>
            </a:r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4205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Classification(</a:t>
            </a:r>
            <a:r>
              <a:rPr lang="zh-CN" altLang="en-US" sz="4000" dirty="0">
                <a:latin typeface="CMU Bright SemiBold"/>
                <a:cs typeface="CMU Bright SemiBold"/>
              </a:rPr>
              <a:t>语义分析</a:t>
            </a:r>
            <a:r>
              <a:rPr lang="en-US" sz="4000" dirty="0">
                <a:latin typeface="CMU Bright SemiBold"/>
                <a:cs typeface="CMU Bright SemiBold"/>
              </a:rPr>
              <a:t>)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998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Classify a 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restaurant review from Yelp! OR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movie review from IMDB OR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…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as positive or negative</a:t>
            </a:r>
          </a:p>
          <a:p>
            <a:pPr marL="0" indent="0">
              <a:buNone/>
            </a:pPr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SemiBold"/>
                <a:cs typeface="CMU Bright SemiBold"/>
              </a:rPr>
              <a:t>Inputs:</a:t>
            </a:r>
            <a:r>
              <a:rPr lang="en-US" sz="2400" dirty="0">
                <a:latin typeface="CMU Bright Roman"/>
                <a:cs typeface="CMU Bright Roman"/>
              </a:rPr>
              <a:t> Multiple words, one or more sentences</a:t>
            </a:r>
          </a:p>
          <a:p>
            <a:r>
              <a:rPr lang="en-US" sz="2400" dirty="0">
                <a:latin typeface="CMU Bright SemiBold"/>
                <a:cs typeface="CMU Bright SemiBold"/>
              </a:rPr>
              <a:t>Outputs:</a:t>
            </a:r>
            <a:r>
              <a:rPr lang="en-US" sz="2400" dirty="0">
                <a:latin typeface="CMU Bright Roman"/>
                <a:cs typeface="CMU Bright Roman"/>
              </a:rPr>
              <a:t> Positive / Negative classification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“The food was really good”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“The chicken crossed the road because it was uncooked”</a:t>
            </a:r>
          </a:p>
        </p:txBody>
      </p:sp>
    </p:spTree>
    <p:extLst>
      <p:ext uri="{BB962C8B-B14F-4D97-AF65-F5344CB8AC3E}">
        <p14:creationId xmlns:p14="http://schemas.microsoft.com/office/powerpoint/2010/main" val="142332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493948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cxnSp>
        <p:nvCxnSpPr>
          <p:cNvPr id="13" name="Straight Arrow Connector 12"/>
          <p:cNvCxnSpPr>
            <a:stCxn id="98" idx="3"/>
          </p:cNvCxnSpPr>
          <p:nvPr/>
        </p:nvCxnSpPr>
        <p:spPr>
          <a:xfrm>
            <a:off x="2129990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28454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026490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493948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493948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28454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2388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29637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346206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493948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493948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28454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2388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29637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07969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24" name="Straight Arrow Connector 23"/>
          <p:cNvCxnSpPr>
            <a:endCxn id="23" idx="2"/>
          </p:cNvCxnSpPr>
          <p:nvPr/>
        </p:nvCxnSpPr>
        <p:spPr>
          <a:xfrm flipV="1">
            <a:off x="7757370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392199" y="4939488"/>
            <a:ext cx="73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good</a:t>
            </a:r>
          </a:p>
        </p:txBody>
      </p:sp>
      <p:cxnSp>
        <p:nvCxnSpPr>
          <p:cNvPr id="26" name="Straight Arrow Connector 25"/>
          <p:cNvCxnSpPr>
            <a:endCxn id="23" idx="1"/>
          </p:cNvCxnSpPr>
          <p:nvPr/>
        </p:nvCxnSpPr>
        <p:spPr>
          <a:xfrm>
            <a:off x="6259809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336595" y="4284549"/>
            <a:ext cx="575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n-1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277512" y="4234110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745391" y="3437716"/>
            <a:ext cx="44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CMU Bright Oblique"/>
                <a:cs typeface="CMU Bright Oblique"/>
              </a:rPr>
              <a:t>h</a:t>
            </a:r>
            <a:r>
              <a:rPr lang="en-US" baseline="-25000" dirty="0" err="1">
                <a:latin typeface="CMU Bright Oblique"/>
                <a:cs typeface="CMU Bright Oblique"/>
              </a:rPr>
              <a:t>n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>
            <a:stCxn id="23" idx="0"/>
          </p:cNvCxnSpPr>
          <p:nvPr/>
        </p:nvCxnSpPr>
        <p:spPr>
          <a:xfrm flipV="1">
            <a:off x="7757370" y="3244623"/>
            <a:ext cx="1" cy="7673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268849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493948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493948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28454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2388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29637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07969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24" name="Straight Arrow Connector 23"/>
          <p:cNvCxnSpPr>
            <a:endCxn id="23" idx="2"/>
          </p:cNvCxnSpPr>
          <p:nvPr/>
        </p:nvCxnSpPr>
        <p:spPr>
          <a:xfrm flipV="1">
            <a:off x="7757370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392199" y="4939488"/>
            <a:ext cx="73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good</a:t>
            </a:r>
          </a:p>
        </p:txBody>
      </p:sp>
      <p:cxnSp>
        <p:nvCxnSpPr>
          <p:cNvPr id="26" name="Straight Arrow Connector 25"/>
          <p:cNvCxnSpPr>
            <a:endCxn id="23" idx="1"/>
          </p:cNvCxnSpPr>
          <p:nvPr/>
        </p:nvCxnSpPr>
        <p:spPr>
          <a:xfrm>
            <a:off x="6259809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336595" y="4284549"/>
            <a:ext cx="575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n-1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277512" y="4234110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745391" y="3437716"/>
            <a:ext cx="44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CMU Bright Oblique"/>
                <a:cs typeface="CMU Bright Oblique"/>
              </a:rPr>
              <a:t>h</a:t>
            </a:r>
            <a:r>
              <a:rPr lang="en-US" baseline="-25000" dirty="0" err="1">
                <a:latin typeface="CMU Bright Oblique"/>
                <a:cs typeface="CMU Bright Oblique"/>
              </a:rPr>
              <a:t>n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7007970" y="2645764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33" name="Straight Arrow Connector 32"/>
          <p:cNvCxnSpPr>
            <a:stCxn id="23" idx="0"/>
            <a:endCxn id="32" idx="2"/>
          </p:cNvCxnSpPr>
          <p:nvPr/>
        </p:nvCxnSpPr>
        <p:spPr>
          <a:xfrm flipV="1">
            <a:off x="7757370" y="3244623"/>
            <a:ext cx="1" cy="7673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7179387" y="2004478"/>
            <a:ext cx="1158706" cy="535363"/>
            <a:chOff x="7179387" y="2004478"/>
            <a:chExt cx="1158706" cy="535363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79387" y="2007218"/>
              <a:ext cx="532623" cy="532623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2730" y="2004478"/>
              <a:ext cx="535363" cy="5353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60243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493948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493948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28454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2388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29637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07969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24" name="Straight Arrow Connector 23"/>
          <p:cNvCxnSpPr>
            <a:endCxn id="23" idx="2"/>
          </p:cNvCxnSpPr>
          <p:nvPr/>
        </p:nvCxnSpPr>
        <p:spPr>
          <a:xfrm flipV="1">
            <a:off x="7757370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392199" y="4939488"/>
            <a:ext cx="73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good</a:t>
            </a:r>
          </a:p>
        </p:txBody>
      </p:sp>
      <p:cxnSp>
        <p:nvCxnSpPr>
          <p:cNvPr id="26" name="Straight Arrow Connector 25"/>
          <p:cNvCxnSpPr>
            <a:endCxn id="23" idx="1"/>
          </p:cNvCxnSpPr>
          <p:nvPr/>
        </p:nvCxnSpPr>
        <p:spPr>
          <a:xfrm>
            <a:off x="6259809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336595" y="4284549"/>
            <a:ext cx="575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n-1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277512" y="4234110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745391" y="3437716"/>
            <a:ext cx="44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CMU Bright Oblique"/>
                <a:cs typeface="CMU Bright Oblique"/>
              </a:rPr>
              <a:t>h</a:t>
            </a:r>
            <a:r>
              <a:rPr lang="en-US" baseline="-25000" dirty="0" err="1">
                <a:latin typeface="CMU Bright Oblique"/>
                <a:cs typeface="CMU Bright Oblique"/>
              </a:rPr>
              <a:t>n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7007970" y="2645764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33" name="Straight Arrow Connector 32"/>
          <p:cNvCxnSpPr>
            <a:stCxn id="23" idx="0"/>
            <a:endCxn id="32" idx="2"/>
          </p:cNvCxnSpPr>
          <p:nvPr/>
        </p:nvCxnSpPr>
        <p:spPr>
          <a:xfrm flipV="1">
            <a:off x="7757370" y="3244623"/>
            <a:ext cx="1" cy="7673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3627550" y="3244623"/>
            <a:ext cx="1" cy="7673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1380588" y="3244623"/>
            <a:ext cx="1" cy="7673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2877224" y="2629380"/>
            <a:ext cx="1498802" cy="598859"/>
          </a:xfrm>
          <a:prstGeom prst="rect">
            <a:avLst/>
          </a:prstGeom>
          <a:solidFill>
            <a:schemeClr val="accent4">
              <a:lumMod val="75000"/>
              <a:alpha val="33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Ignore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31188" y="2645764"/>
            <a:ext cx="1498802" cy="598859"/>
          </a:xfrm>
          <a:prstGeom prst="rect">
            <a:avLst/>
          </a:prstGeom>
          <a:solidFill>
            <a:schemeClr val="accent4">
              <a:lumMod val="75000"/>
              <a:alpha val="33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Ignore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357294" y="3450766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604871" y="3441136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179387" y="2004478"/>
            <a:ext cx="1158706" cy="535363"/>
            <a:chOff x="7179387" y="2004478"/>
            <a:chExt cx="1158706" cy="53536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79387" y="2007218"/>
              <a:ext cx="532623" cy="532623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2730" y="2004478"/>
              <a:ext cx="535363" cy="5353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9460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525700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525700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5580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60206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5563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61389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07969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24" name="Straight Arrow Connector 23"/>
          <p:cNvCxnSpPr>
            <a:endCxn id="23" idx="2"/>
          </p:cNvCxnSpPr>
          <p:nvPr/>
        </p:nvCxnSpPr>
        <p:spPr>
          <a:xfrm flipV="1">
            <a:off x="7757370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392199" y="5257008"/>
            <a:ext cx="73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good</a:t>
            </a:r>
          </a:p>
        </p:txBody>
      </p:sp>
      <p:cxnSp>
        <p:nvCxnSpPr>
          <p:cNvPr id="26" name="Straight Arrow Connector 25"/>
          <p:cNvCxnSpPr>
            <a:endCxn id="23" idx="1"/>
          </p:cNvCxnSpPr>
          <p:nvPr/>
        </p:nvCxnSpPr>
        <p:spPr>
          <a:xfrm>
            <a:off x="6259809" y="45580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336595" y="4602069"/>
            <a:ext cx="575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n-1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277512" y="4551630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3764882" y="2992264"/>
            <a:ext cx="1498802" cy="457280"/>
          </a:xfrm>
          <a:prstGeom prst="rect">
            <a:avLst/>
          </a:prstGeom>
          <a:solidFill>
            <a:schemeClr val="accent6">
              <a:lumMod val="60000"/>
              <a:lumOff val="4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h = Sum(…)</a:t>
            </a:r>
          </a:p>
        </p:txBody>
      </p:sp>
      <p:cxnSp>
        <p:nvCxnSpPr>
          <p:cNvPr id="30" name="Straight Arrow Connector 29"/>
          <p:cNvCxnSpPr>
            <a:stCxn id="98" idx="0"/>
            <a:endCxn id="29" idx="2"/>
          </p:cNvCxnSpPr>
          <p:nvPr/>
        </p:nvCxnSpPr>
        <p:spPr>
          <a:xfrm flipV="1">
            <a:off x="1380589" y="3449544"/>
            <a:ext cx="3133694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0" idx="0"/>
            <a:endCxn id="29" idx="2"/>
          </p:cNvCxnSpPr>
          <p:nvPr/>
        </p:nvCxnSpPr>
        <p:spPr>
          <a:xfrm flipV="1">
            <a:off x="3627551" y="3449544"/>
            <a:ext cx="886732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29" idx="2"/>
          </p:cNvCxnSpPr>
          <p:nvPr/>
        </p:nvCxnSpPr>
        <p:spPr>
          <a:xfrm flipH="1" flipV="1">
            <a:off x="4514283" y="3449544"/>
            <a:ext cx="3243088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366596" y="3547116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970101" y="3806688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232069" y="3547116"/>
            <a:ext cx="44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CMU Bright Oblique"/>
                <a:cs typeface="CMU Bright Oblique"/>
              </a:rPr>
              <a:t>h</a:t>
            </a:r>
            <a:r>
              <a:rPr lang="en-US" baseline="-25000" dirty="0" err="1">
                <a:latin typeface="CMU Bright Oblique"/>
                <a:cs typeface="CMU Bright Oblique"/>
              </a:rPr>
              <a:t>n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59189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4111" y="6414694"/>
            <a:ext cx="4380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http://deeplearning.net/tutorial/lstm.html</a:t>
            </a:r>
            <a:r>
              <a:rPr lang="en-US" dirty="0">
                <a:latin typeface="CMU Bright Roman"/>
                <a:cs typeface="CMU Bright Roman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57241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Why Recurrent Neural Networks (RNNs)?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The Vanilla RNN unit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The RNN forward pass</a:t>
            </a:r>
          </a:p>
          <a:p>
            <a:r>
              <a:rPr lang="en-US" sz="2400" dirty="0" err="1">
                <a:latin typeface="CMU Bright Roman"/>
                <a:cs typeface="CMU Bright Roman"/>
              </a:rPr>
              <a:t>Backpropagation</a:t>
            </a:r>
            <a:r>
              <a:rPr lang="en-US" sz="2400" dirty="0">
                <a:latin typeface="CMU Bright Roman"/>
                <a:cs typeface="CMU Bright Roman"/>
              </a:rPr>
              <a:t> refresher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The RNN backward pass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Issues with the Vanilla RNN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The Long Short-Term Memory (LSTM) unit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The LSTM Forward &amp; Backward pass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LSTM variants and tips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Peephole LSTM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GRU</a:t>
            </a: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018814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525700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525700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5580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60206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5563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61389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07969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24" name="Straight Arrow Connector 23"/>
          <p:cNvCxnSpPr>
            <a:endCxn id="23" idx="2"/>
          </p:cNvCxnSpPr>
          <p:nvPr/>
        </p:nvCxnSpPr>
        <p:spPr>
          <a:xfrm flipV="1">
            <a:off x="7757370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392199" y="5257008"/>
            <a:ext cx="73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good</a:t>
            </a:r>
          </a:p>
        </p:txBody>
      </p:sp>
      <p:cxnSp>
        <p:nvCxnSpPr>
          <p:cNvPr id="26" name="Straight Arrow Connector 25"/>
          <p:cNvCxnSpPr>
            <a:endCxn id="23" idx="1"/>
          </p:cNvCxnSpPr>
          <p:nvPr/>
        </p:nvCxnSpPr>
        <p:spPr>
          <a:xfrm>
            <a:off x="6259809" y="45580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336595" y="4602069"/>
            <a:ext cx="575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n-1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277512" y="4551630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3764882" y="2992264"/>
            <a:ext cx="1498802" cy="457280"/>
          </a:xfrm>
          <a:prstGeom prst="rect">
            <a:avLst/>
          </a:prstGeom>
          <a:solidFill>
            <a:schemeClr val="accent6">
              <a:lumMod val="60000"/>
              <a:lumOff val="4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h = Sum(…)</a:t>
            </a:r>
          </a:p>
        </p:txBody>
      </p:sp>
      <p:cxnSp>
        <p:nvCxnSpPr>
          <p:cNvPr id="30" name="Straight Arrow Connector 29"/>
          <p:cNvCxnSpPr>
            <a:stCxn id="98" idx="0"/>
            <a:endCxn id="29" idx="2"/>
          </p:cNvCxnSpPr>
          <p:nvPr/>
        </p:nvCxnSpPr>
        <p:spPr>
          <a:xfrm flipV="1">
            <a:off x="1380589" y="3449544"/>
            <a:ext cx="3133694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0" idx="0"/>
            <a:endCxn id="29" idx="2"/>
          </p:cNvCxnSpPr>
          <p:nvPr/>
        </p:nvCxnSpPr>
        <p:spPr>
          <a:xfrm flipV="1">
            <a:off x="3627551" y="3449544"/>
            <a:ext cx="886732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29" idx="2"/>
          </p:cNvCxnSpPr>
          <p:nvPr/>
        </p:nvCxnSpPr>
        <p:spPr>
          <a:xfrm flipH="1" flipV="1">
            <a:off x="4514283" y="3449544"/>
            <a:ext cx="3243088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366596" y="3547116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970101" y="3806688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232069" y="3547116"/>
            <a:ext cx="44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CMU Bright Oblique"/>
                <a:cs typeface="CMU Bright Oblique"/>
              </a:rPr>
              <a:t>h</a:t>
            </a:r>
            <a:r>
              <a:rPr lang="en-US" baseline="-25000" dirty="0" err="1">
                <a:latin typeface="CMU Bright Oblique"/>
                <a:cs typeface="CMU Bright Oblique"/>
              </a:rPr>
              <a:t>n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3764882" y="1921171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41" name="Straight Arrow Connector 40"/>
          <p:cNvCxnSpPr>
            <a:stCxn id="29" idx="0"/>
            <a:endCxn id="40" idx="2"/>
          </p:cNvCxnSpPr>
          <p:nvPr/>
        </p:nvCxnSpPr>
        <p:spPr>
          <a:xfrm flipV="1">
            <a:off x="4514283" y="2520030"/>
            <a:ext cx="0" cy="47223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94111" y="159189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4111" y="6414694"/>
            <a:ext cx="4380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http://deeplearning.net/tutorial/lstm.html</a:t>
            </a:r>
            <a:r>
              <a:rPr lang="en-US" dirty="0">
                <a:latin typeface="CMU Bright Roman"/>
                <a:cs typeface="CMU Bright Roman"/>
              </a:rPr>
              <a:t> 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3934930" y="1324211"/>
            <a:ext cx="1158706" cy="535363"/>
            <a:chOff x="7179387" y="2004478"/>
            <a:chExt cx="1158706" cy="535363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79387" y="2007218"/>
              <a:ext cx="532623" cy="532623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02730" y="2004478"/>
              <a:ext cx="535363" cy="5353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31829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Image Captioning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1380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Given an image, produce a sentence describing its contents</a:t>
            </a:r>
          </a:p>
          <a:p>
            <a:pPr marL="0" indent="0">
              <a:buNone/>
            </a:pPr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SemiBold"/>
                <a:cs typeface="CMU Bright SemiBold"/>
              </a:rPr>
              <a:t>Inputs:</a:t>
            </a:r>
            <a:r>
              <a:rPr lang="en-US" sz="2400" dirty="0">
                <a:latin typeface="CMU Bright Roman"/>
                <a:cs typeface="CMU Bright Roman"/>
              </a:rPr>
              <a:t> Image feature (from a CNN)</a:t>
            </a:r>
          </a:p>
          <a:p>
            <a:r>
              <a:rPr lang="en-US" sz="2400" dirty="0">
                <a:latin typeface="CMU Bright SemiBold"/>
                <a:cs typeface="CMU Bright SemiBold"/>
              </a:rPr>
              <a:t>Outputs:</a:t>
            </a:r>
            <a:r>
              <a:rPr lang="en-US" sz="2400" dirty="0">
                <a:latin typeface="CMU Bright Roman"/>
                <a:cs typeface="CMU Bright Roman"/>
              </a:rPr>
              <a:t> Multiple words (let’s consider one sentence)</a:t>
            </a: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833" y="3952879"/>
            <a:ext cx="1193512" cy="119351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33585" y="4301414"/>
            <a:ext cx="211670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 : The dog is hiding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881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p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340364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stCxn id="16" idx="0"/>
            <a:endCxn id="98" idx="2"/>
          </p:cNvCxnSpPr>
          <p:nvPr/>
        </p:nvCxnSpPr>
        <p:spPr>
          <a:xfrm flipV="1">
            <a:off x="1380589" y="3860925"/>
            <a:ext cx="0" cy="45762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Image Captioning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833" y="5245023"/>
            <a:ext cx="1193512" cy="119351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631188" y="4318553"/>
            <a:ext cx="1498802" cy="457280"/>
          </a:xfrm>
          <a:prstGeom prst="rect">
            <a:avLst/>
          </a:prstGeom>
          <a:solidFill>
            <a:schemeClr val="accent6">
              <a:lumMod val="60000"/>
              <a:lumOff val="4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CNN</a:t>
            </a:r>
          </a:p>
        </p:txBody>
      </p:sp>
      <p:cxnSp>
        <p:nvCxnSpPr>
          <p:cNvPr id="17" name="Straight Arrow Connector 16"/>
          <p:cNvCxnSpPr>
            <a:stCxn id="5" idx="0"/>
            <a:endCxn id="16" idx="2"/>
          </p:cNvCxnSpPr>
          <p:nvPr/>
        </p:nvCxnSpPr>
        <p:spPr>
          <a:xfrm flipV="1">
            <a:off x="1380589" y="4775833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88399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340364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stCxn id="16" idx="0"/>
            <a:endCxn id="98" idx="2"/>
          </p:cNvCxnSpPr>
          <p:nvPr/>
        </p:nvCxnSpPr>
        <p:spPr>
          <a:xfrm flipV="1">
            <a:off x="1380589" y="3860925"/>
            <a:ext cx="0" cy="45762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Image Captioning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833" y="5245023"/>
            <a:ext cx="1193512" cy="119351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631188" y="4318553"/>
            <a:ext cx="1498802" cy="457280"/>
          </a:xfrm>
          <a:prstGeom prst="rect">
            <a:avLst/>
          </a:prstGeom>
          <a:solidFill>
            <a:schemeClr val="accent6">
              <a:lumMod val="60000"/>
              <a:lumOff val="4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CNN</a:t>
            </a:r>
          </a:p>
        </p:txBody>
      </p:sp>
      <p:cxnSp>
        <p:nvCxnSpPr>
          <p:cNvPr id="17" name="Straight Arrow Connector 16"/>
          <p:cNvCxnSpPr>
            <a:stCxn id="5" idx="0"/>
            <a:endCxn id="16" idx="2"/>
          </p:cNvCxnSpPr>
          <p:nvPr/>
        </p:nvCxnSpPr>
        <p:spPr>
          <a:xfrm flipV="1">
            <a:off x="1380589" y="4775833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878581" y="340172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8" name="Straight Arrow Connector 17"/>
          <p:cNvCxnSpPr>
            <a:stCxn id="9" idx="3"/>
          </p:cNvCxnSpPr>
          <p:nvPr/>
        </p:nvCxnSpPr>
        <p:spPr>
          <a:xfrm>
            <a:off x="4377383" y="36303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520878" y="367433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2129990" y="36303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265228" y="368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3617569" y="2932535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295678" y="1483022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557669" y="299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878581" y="2333676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3617569" y="1864486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6136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340364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stCxn id="16" idx="0"/>
            <a:endCxn id="98" idx="2"/>
          </p:cNvCxnSpPr>
          <p:nvPr/>
        </p:nvCxnSpPr>
        <p:spPr>
          <a:xfrm flipV="1">
            <a:off x="1380589" y="3860925"/>
            <a:ext cx="0" cy="45762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Image Captioning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833" y="5245023"/>
            <a:ext cx="1193512" cy="119351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631188" y="4318553"/>
            <a:ext cx="1498802" cy="457280"/>
          </a:xfrm>
          <a:prstGeom prst="rect">
            <a:avLst/>
          </a:prstGeom>
          <a:solidFill>
            <a:schemeClr val="accent6">
              <a:lumMod val="60000"/>
              <a:lumOff val="4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CNN</a:t>
            </a:r>
          </a:p>
        </p:txBody>
      </p:sp>
      <p:cxnSp>
        <p:nvCxnSpPr>
          <p:cNvPr id="17" name="Straight Arrow Connector 16"/>
          <p:cNvCxnSpPr>
            <a:stCxn id="5" idx="0"/>
            <a:endCxn id="16" idx="2"/>
          </p:cNvCxnSpPr>
          <p:nvPr/>
        </p:nvCxnSpPr>
        <p:spPr>
          <a:xfrm flipV="1">
            <a:off x="1380589" y="4775833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878581" y="340172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125543" y="340172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8" name="Straight Arrow Connector 17"/>
          <p:cNvCxnSpPr>
            <a:stCxn id="9" idx="3"/>
            <a:endCxn id="13" idx="1"/>
          </p:cNvCxnSpPr>
          <p:nvPr/>
        </p:nvCxnSpPr>
        <p:spPr>
          <a:xfrm>
            <a:off x="4377383" y="36303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520878" y="367433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6624345" y="36286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61676" y="368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3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2129990" y="36303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265228" y="368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3617569" y="2932535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869875" y="2934455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295678" y="1483022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565296" y="1483022"/>
            <a:ext cx="609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dog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541798" y="36286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557669" y="299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809975" y="299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3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878581" y="2333676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3617569" y="1864486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5120474" y="2333676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5859462" y="1864486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89742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RNN Outputs: Image Captions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457200" y="1411211"/>
            <a:ext cx="8367682" cy="4602761"/>
            <a:chOff x="457200" y="1650043"/>
            <a:chExt cx="8367682" cy="4602761"/>
          </a:xfrm>
        </p:grpSpPr>
        <p:pic>
          <p:nvPicPr>
            <p:cNvPr id="5" name="Picture 4" descr="Screenshot 2017-01-23 17.52.46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4309"/>
            <a:stretch/>
          </p:blipFill>
          <p:spPr>
            <a:xfrm>
              <a:off x="457200" y="1650043"/>
              <a:ext cx="5614854" cy="4483347"/>
            </a:xfrm>
            <a:prstGeom prst="rect">
              <a:avLst/>
            </a:prstGeom>
          </p:spPr>
        </p:pic>
        <p:pic>
          <p:nvPicPr>
            <p:cNvPr id="6" name="Picture 5" descr="Screenshot 2017-01-23 17.52.46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5532" r="51571"/>
            <a:stretch/>
          </p:blipFill>
          <p:spPr>
            <a:xfrm>
              <a:off x="6137185" y="1758601"/>
              <a:ext cx="2635120" cy="2279667"/>
            </a:xfrm>
            <a:prstGeom prst="rect">
              <a:avLst/>
            </a:prstGeom>
          </p:spPr>
        </p:pic>
        <p:pic>
          <p:nvPicPr>
            <p:cNvPr id="7" name="Picture 6" descr="Screenshot 2017-01-23 17.52.46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391" t="65849"/>
            <a:stretch/>
          </p:blipFill>
          <p:spPr>
            <a:xfrm>
              <a:off x="6072054" y="3994848"/>
              <a:ext cx="2752828" cy="2257956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494111" y="6414694"/>
            <a:ext cx="6230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3"/>
              </a:rPr>
              <a:t>Show and Tell: A Neural Image Caption Generator, CVPR 15</a:t>
            </a:r>
            <a:endParaRPr lang="en-US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8449487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RNN Outputs: Language Modeling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4111" y="6414694"/>
            <a:ext cx="5855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http://karpathy.github.io/2015/05/21/rnn-effectiveness/</a:t>
            </a:r>
            <a:r>
              <a:rPr lang="en-US" dirty="0">
                <a:latin typeface="CMU Bright Roman"/>
                <a:cs typeface="CMU Bright Roman"/>
              </a:rPr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2985" y="1964856"/>
            <a:ext cx="518077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MU Bright Roman"/>
                <a:cs typeface="CMU Bright Roman"/>
              </a:rPr>
              <a:t>VIOLA: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Why, Salisbury must find his flesh and thought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That which I am not aps, not a man and in fire,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To show the reining of the raven and the wars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To grace my hand reproach within, and not a fair are hand,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That Caesar and my goodly father's world;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When I was heaven of presence and our fleets,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We spare with hours, but cut thy council I am great,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Murdered and by thy master's ready there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My power to give thee but so much as hell: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Some service in the noble bondman here,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Would show him to her wine.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60987" y="1964855"/>
            <a:ext cx="340753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MU Bright Roman"/>
                <a:cs typeface="CMU Bright Roman"/>
              </a:rPr>
              <a:t>KING LEAR: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O, if you were a feeble sight, the courtesy of your law,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Your sight and several breath, will wear the gods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With his heads, and my hands are </a:t>
            </a:r>
            <a:r>
              <a:rPr lang="en-US" sz="1600" dirty="0" err="1">
                <a:latin typeface="CMU Bright Roman"/>
                <a:cs typeface="CMU Bright Roman"/>
              </a:rPr>
              <a:t>wonder'd</a:t>
            </a:r>
            <a:r>
              <a:rPr lang="en-US" sz="1600" dirty="0">
                <a:latin typeface="CMU Bright Roman"/>
                <a:cs typeface="CMU Bright Roman"/>
              </a:rPr>
              <a:t> at the deeds,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So drop upon your lordship's head, and your opinion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Shall be against your </a:t>
            </a:r>
            <a:r>
              <a:rPr lang="en-US" sz="1600" dirty="0" err="1">
                <a:latin typeface="CMU Bright Roman"/>
                <a:cs typeface="CMU Bright Roman"/>
              </a:rPr>
              <a:t>honour</a:t>
            </a:r>
            <a:r>
              <a:rPr lang="en-US" sz="1600" dirty="0">
                <a:latin typeface="CMU Bright Roman"/>
                <a:cs typeface="CMU Bright Roman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27780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Input – Output Scenarios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210464" y="1497733"/>
            <a:ext cx="2491833" cy="946494"/>
            <a:chOff x="210464" y="1833229"/>
            <a:chExt cx="2491833" cy="946494"/>
          </a:xfrm>
        </p:grpSpPr>
        <p:grpSp>
          <p:nvGrpSpPr>
            <p:cNvPr id="6" name="Group 5"/>
            <p:cNvGrpSpPr/>
            <p:nvPr/>
          </p:nvGrpSpPr>
          <p:grpSpPr>
            <a:xfrm>
              <a:off x="2370923" y="1833229"/>
              <a:ext cx="331374" cy="946494"/>
              <a:chOff x="2370923" y="1833229"/>
              <a:chExt cx="331374" cy="946494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2370923" y="2132713"/>
                <a:ext cx="331374" cy="347526"/>
              </a:xfrm>
              <a:prstGeom prst="rect">
                <a:avLst/>
              </a:prstGeom>
              <a:solidFill>
                <a:srgbClr val="FAC090">
                  <a:alpha val="33000"/>
                </a:srgbClr>
              </a:solidFill>
              <a:ln>
                <a:solidFill>
                  <a:schemeClr val="accent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26" name="Straight Arrow Connector 25"/>
              <p:cNvCxnSpPr/>
              <p:nvPr/>
            </p:nvCxnSpPr>
            <p:spPr>
              <a:xfrm flipV="1">
                <a:off x="2536610" y="2480239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Arrow Connector 74"/>
              <p:cNvCxnSpPr/>
              <p:nvPr/>
            </p:nvCxnSpPr>
            <p:spPr>
              <a:xfrm flipV="1">
                <a:off x="2536610" y="1833229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/>
            <p:cNvSpPr txBox="1"/>
            <p:nvPr/>
          </p:nvSpPr>
          <p:spPr>
            <a:xfrm>
              <a:off x="210464" y="2132713"/>
              <a:ext cx="18250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MU Bright Roman"/>
                  <a:cs typeface="CMU Bright Roman"/>
                </a:rPr>
                <a:t>Single - Single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10464" y="2524852"/>
            <a:ext cx="4379551" cy="946494"/>
            <a:chOff x="210464" y="2860348"/>
            <a:chExt cx="4379551" cy="946494"/>
          </a:xfrm>
        </p:grpSpPr>
        <p:grpSp>
          <p:nvGrpSpPr>
            <p:cNvPr id="7" name="Group 6"/>
            <p:cNvGrpSpPr/>
            <p:nvPr/>
          </p:nvGrpSpPr>
          <p:grpSpPr>
            <a:xfrm>
              <a:off x="2370923" y="2860348"/>
              <a:ext cx="2219092" cy="946494"/>
              <a:chOff x="2370923" y="2860348"/>
              <a:chExt cx="2219092" cy="946494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2370923" y="3159832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37" name="Straight Arrow Connector 36"/>
              <p:cNvCxnSpPr>
                <a:endCxn id="27" idx="2"/>
              </p:cNvCxnSpPr>
              <p:nvPr/>
            </p:nvCxnSpPr>
            <p:spPr>
              <a:xfrm flipV="1">
                <a:off x="2536610" y="3507358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>
                <a:stCxn id="27" idx="3"/>
              </p:cNvCxnSpPr>
              <p:nvPr/>
            </p:nvCxnSpPr>
            <p:spPr>
              <a:xfrm>
                <a:off x="2702297" y="3333595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Rectangle 38"/>
              <p:cNvSpPr/>
              <p:nvPr/>
            </p:nvSpPr>
            <p:spPr>
              <a:xfrm>
                <a:off x="3004049" y="3159832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40" name="Straight Arrow Connector 39"/>
              <p:cNvCxnSpPr/>
              <p:nvPr/>
            </p:nvCxnSpPr>
            <p:spPr>
              <a:xfrm flipV="1">
                <a:off x="3168223" y="2860348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/>
              <p:cNvCxnSpPr/>
              <p:nvPr/>
            </p:nvCxnSpPr>
            <p:spPr>
              <a:xfrm>
                <a:off x="3333911" y="3333595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Rectangle 41"/>
              <p:cNvSpPr/>
              <p:nvPr/>
            </p:nvSpPr>
            <p:spPr>
              <a:xfrm>
                <a:off x="3635663" y="3159832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43" name="Straight Arrow Connector 42"/>
              <p:cNvCxnSpPr/>
              <p:nvPr/>
            </p:nvCxnSpPr>
            <p:spPr>
              <a:xfrm flipV="1">
                <a:off x="3799837" y="2860348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/>
              <p:nvPr/>
            </p:nvCxnSpPr>
            <p:spPr>
              <a:xfrm>
                <a:off x="3956889" y="3333595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Rectangle 44"/>
              <p:cNvSpPr/>
              <p:nvPr/>
            </p:nvSpPr>
            <p:spPr>
              <a:xfrm>
                <a:off x="4258641" y="3159832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46" name="Straight Arrow Connector 45"/>
              <p:cNvCxnSpPr/>
              <p:nvPr/>
            </p:nvCxnSpPr>
            <p:spPr>
              <a:xfrm flipV="1">
                <a:off x="4422815" y="2860348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6" name="TextBox 75"/>
            <p:cNvSpPr txBox="1"/>
            <p:nvPr/>
          </p:nvSpPr>
          <p:spPr>
            <a:xfrm>
              <a:off x="210464" y="3138026"/>
              <a:ext cx="18250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MU Bright Roman"/>
                  <a:cs typeface="CMU Bright Roman"/>
                </a:rPr>
                <a:t>Single - Multiple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10464" y="3587858"/>
            <a:ext cx="4378038" cy="946494"/>
            <a:chOff x="210464" y="3923354"/>
            <a:chExt cx="4378038" cy="946494"/>
          </a:xfrm>
        </p:grpSpPr>
        <p:grpSp>
          <p:nvGrpSpPr>
            <p:cNvPr id="10" name="Group 9"/>
            <p:cNvGrpSpPr/>
            <p:nvPr/>
          </p:nvGrpSpPr>
          <p:grpSpPr>
            <a:xfrm>
              <a:off x="2365637" y="3923354"/>
              <a:ext cx="2222865" cy="946494"/>
              <a:chOff x="2365637" y="3923354"/>
              <a:chExt cx="2222865" cy="946494"/>
            </a:xfrm>
          </p:grpSpPr>
          <p:sp>
            <p:nvSpPr>
              <p:cNvPr id="47" name="Rectangle 46"/>
              <p:cNvSpPr/>
              <p:nvPr/>
            </p:nvSpPr>
            <p:spPr>
              <a:xfrm>
                <a:off x="2365637" y="4222838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48" name="Straight Arrow Connector 47"/>
              <p:cNvCxnSpPr/>
              <p:nvPr/>
            </p:nvCxnSpPr>
            <p:spPr>
              <a:xfrm flipV="1">
                <a:off x="2536610" y="4570364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>
                <a:off x="2695499" y="4396601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Rectangle 49"/>
              <p:cNvSpPr/>
              <p:nvPr/>
            </p:nvSpPr>
            <p:spPr>
              <a:xfrm>
                <a:off x="2997251" y="4222838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51" name="Straight Arrow Connector 50"/>
              <p:cNvCxnSpPr/>
              <p:nvPr/>
            </p:nvCxnSpPr>
            <p:spPr>
              <a:xfrm flipV="1">
                <a:off x="3161425" y="4570364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>
                <a:off x="3318477" y="4396601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Rectangle 52"/>
              <p:cNvSpPr/>
              <p:nvPr/>
            </p:nvSpPr>
            <p:spPr>
              <a:xfrm>
                <a:off x="3620229" y="4222838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54" name="Straight Arrow Connector 53"/>
              <p:cNvCxnSpPr/>
              <p:nvPr/>
            </p:nvCxnSpPr>
            <p:spPr>
              <a:xfrm flipV="1">
                <a:off x="3784403" y="4570364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Rectangle 54"/>
              <p:cNvSpPr/>
              <p:nvPr/>
            </p:nvSpPr>
            <p:spPr>
              <a:xfrm>
                <a:off x="4257128" y="4222838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56" name="Straight Arrow Connector 55"/>
              <p:cNvCxnSpPr/>
              <p:nvPr/>
            </p:nvCxnSpPr>
            <p:spPr>
              <a:xfrm>
                <a:off x="3951603" y="4407174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Arrow Connector 56"/>
              <p:cNvCxnSpPr/>
              <p:nvPr/>
            </p:nvCxnSpPr>
            <p:spPr>
              <a:xfrm flipV="1">
                <a:off x="4422815" y="3923354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" name="TextBox 76"/>
            <p:cNvSpPr txBox="1"/>
            <p:nvPr/>
          </p:nvSpPr>
          <p:spPr>
            <a:xfrm>
              <a:off x="210464" y="4211935"/>
              <a:ext cx="18250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MU Bright Roman"/>
                  <a:cs typeface="CMU Bright Roman"/>
                </a:rPr>
                <a:t>Multiple - Single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364125" y="4698790"/>
            <a:ext cx="3489437" cy="946494"/>
            <a:chOff x="2364125" y="5034286"/>
            <a:chExt cx="3489437" cy="946494"/>
          </a:xfrm>
        </p:grpSpPr>
        <p:sp>
          <p:nvSpPr>
            <p:cNvPr id="58" name="Rectangle 57"/>
            <p:cNvSpPr/>
            <p:nvPr/>
          </p:nvSpPr>
          <p:spPr>
            <a:xfrm>
              <a:off x="2364125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 flipV="1">
              <a:off x="2536610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>
              <a:off x="2693987" y="550753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ectangle 60"/>
            <p:cNvSpPr/>
            <p:nvPr/>
          </p:nvSpPr>
          <p:spPr>
            <a:xfrm>
              <a:off x="2995739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62" name="Straight Arrow Connector 61"/>
            <p:cNvCxnSpPr/>
            <p:nvPr/>
          </p:nvCxnSpPr>
          <p:spPr>
            <a:xfrm flipV="1">
              <a:off x="3159913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>
              <a:off x="3316965" y="550753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/>
            <p:cNvSpPr/>
            <p:nvPr/>
          </p:nvSpPr>
          <p:spPr>
            <a:xfrm>
              <a:off x="3618717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V="1">
              <a:off x="3782891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/>
            <p:cNvSpPr/>
            <p:nvPr/>
          </p:nvSpPr>
          <p:spPr>
            <a:xfrm>
              <a:off x="4255616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67" name="Straight Arrow Connector 66"/>
            <p:cNvCxnSpPr/>
            <p:nvPr/>
          </p:nvCxnSpPr>
          <p:spPr>
            <a:xfrm>
              <a:off x="3950091" y="5518106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4421303" y="503428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Rectangle 68"/>
            <p:cNvSpPr/>
            <p:nvPr/>
          </p:nvSpPr>
          <p:spPr>
            <a:xfrm>
              <a:off x="4887230" y="5344343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70" name="Straight Arrow Connector 69"/>
            <p:cNvCxnSpPr/>
            <p:nvPr/>
          </p:nvCxnSpPr>
          <p:spPr>
            <a:xfrm>
              <a:off x="4581705" y="5528679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5052917" y="5044859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Rectangle 71"/>
            <p:cNvSpPr/>
            <p:nvPr/>
          </p:nvSpPr>
          <p:spPr>
            <a:xfrm>
              <a:off x="5522188" y="5344343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>
              <a:off x="5216663" y="5528679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V="1">
              <a:off x="5687875" y="5044859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TextBox 77"/>
          <p:cNvSpPr txBox="1"/>
          <p:nvPr/>
        </p:nvSpPr>
        <p:spPr>
          <a:xfrm>
            <a:off x="210464" y="4979657"/>
            <a:ext cx="2153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Multiple - Multiple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6162834" y="1797217"/>
            <a:ext cx="298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Feed-forward Network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6162834" y="2802530"/>
            <a:ext cx="298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Image Captioning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6162834" y="3876439"/>
            <a:ext cx="298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Sentiment Classification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6162834" y="4979657"/>
            <a:ext cx="298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Translation</a:t>
            </a:r>
          </a:p>
        </p:txBody>
      </p:sp>
      <p:grpSp>
        <p:nvGrpSpPr>
          <p:cNvPr id="84" name="Group 83"/>
          <p:cNvGrpSpPr/>
          <p:nvPr/>
        </p:nvGrpSpPr>
        <p:grpSpPr>
          <a:xfrm>
            <a:off x="2357772" y="5773765"/>
            <a:ext cx="2222865" cy="946494"/>
            <a:chOff x="2364125" y="5034286"/>
            <a:chExt cx="2222865" cy="946494"/>
          </a:xfrm>
        </p:grpSpPr>
        <p:sp>
          <p:nvSpPr>
            <p:cNvPr id="85" name="Rectangle 84"/>
            <p:cNvSpPr/>
            <p:nvPr/>
          </p:nvSpPr>
          <p:spPr>
            <a:xfrm>
              <a:off x="2364125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6" name="Straight Arrow Connector 85"/>
            <p:cNvCxnSpPr/>
            <p:nvPr/>
          </p:nvCxnSpPr>
          <p:spPr>
            <a:xfrm flipV="1">
              <a:off x="2536610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2693987" y="550753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ctangle 87"/>
            <p:cNvSpPr/>
            <p:nvPr/>
          </p:nvSpPr>
          <p:spPr>
            <a:xfrm>
              <a:off x="2995739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 flipV="1">
              <a:off x="3159913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3316965" y="550753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ectangle 90"/>
            <p:cNvSpPr/>
            <p:nvPr/>
          </p:nvSpPr>
          <p:spPr>
            <a:xfrm>
              <a:off x="3618717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92" name="Straight Arrow Connector 91"/>
            <p:cNvCxnSpPr/>
            <p:nvPr/>
          </p:nvCxnSpPr>
          <p:spPr>
            <a:xfrm flipV="1">
              <a:off x="3782891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ectangle 92"/>
            <p:cNvSpPr/>
            <p:nvPr/>
          </p:nvSpPr>
          <p:spPr>
            <a:xfrm>
              <a:off x="4255616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94" name="Straight Arrow Connector 93"/>
            <p:cNvCxnSpPr/>
            <p:nvPr/>
          </p:nvCxnSpPr>
          <p:spPr>
            <a:xfrm>
              <a:off x="3950091" y="5518106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V="1">
              <a:off x="3166266" y="503428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 flipV="1">
              <a:off x="3782891" y="503428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 flipV="1">
              <a:off x="4427656" y="503428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" name="TextBox 102"/>
          <p:cNvSpPr txBox="1"/>
          <p:nvPr/>
        </p:nvSpPr>
        <p:spPr>
          <a:xfrm>
            <a:off x="6162834" y="6051443"/>
            <a:ext cx="298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Image Captioning</a:t>
            </a:r>
          </a:p>
        </p:txBody>
      </p:sp>
    </p:spTree>
    <p:extLst>
      <p:ext uri="{BB962C8B-B14F-4D97-AF65-F5344CB8AC3E}">
        <p14:creationId xmlns:p14="http://schemas.microsoft.com/office/powerpoint/2010/main" val="3082899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/>
      <p:bldP spid="80" grpId="0"/>
      <p:bldP spid="81" grpId="0"/>
      <p:bldP spid="82" grpId="0"/>
      <p:bldP spid="10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Input – Output Scenarios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10464" y="1533645"/>
            <a:ext cx="86909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MU Bright SemiBold"/>
                <a:cs typeface="CMU Bright SemiBold"/>
              </a:rPr>
              <a:t>Note:</a:t>
            </a:r>
            <a:r>
              <a:rPr lang="en-US" sz="2400" dirty="0">
                <a:latin typeface="CMU Bright Roman"/>
                <a:cs typeface="CMU Bright Roman"/>
              </a:rPr>
              <a:t> We might deliberately choose to frame our problem as a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        particular input-output scenario for ease of training or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        better performance. 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        For example, at each time step, provide previous word as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        input for image captioning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        (Single-Multiple to Multiple-Multiple).</a:t>
            </a:r>
          </a:p>
        </p:txBody>
      </p:sp>
    </p:spTree>
    <p:extLst>
      <p:ext uri="{BB962C8B-B14F-4D97-AF65-F5344CB8AC3E}">
        <p14:creationId xmlns:p14="http://schemas.microsoft.com/office/powerpoint/2010/main" val="34257082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Vanilla RNN Forward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29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8" name="Equation" r:id="rId5" imgW="152400" imgH="241300" progId="Equation.DSMT4">
                  <p:embed/>
                </p:oleObj>
              </mc:Choice>
              <mc:Fallback>
                <p:oleObj name="Equation" r:id="rId5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3" name="Group 52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5" name="Group 4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34" name="Freeform 3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Arrow Connector 61"/>
              <p:cNvCxnSpPr>
                <a:stCxn id="3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Arrow Connector 124"/>
              <p:cNvCxnSpPr>
                <a:endCxn id="3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/>
              <p:cNvCxnSpPr>
                <a:endCxn id="3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1" name="Straight Arrow Connector 30"/>
            <p:cNvCxnSpPr>
              <a:stCxn id="164" idx="0"/>
              <a:endCxn id="3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51" name="Straight Arrow Connector 50"/>
            <p:cNvCxnSpPr>
              <a:stCxn id="50" idx="0"/>
              <a:endCxn id="49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>
              <a:stCxn id="30" idx="0"/>
              <a:endCxn id="50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83" name="Group 8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92" name="Freeform 91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Arrow Connector 92"/>
              <p:cNvCxnSpPr>
                <a:stCxn id="91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endCxn id="91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>
                <a:endCxn id="91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84" name="Rectangle 8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5" name="Straight Arrow Connector 84"/>
            <p:cNvCxnSpPr>
              <a:stCxn id="96" idx="0"/>
              <a:endCxn id="8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88" name="Straight Arrow Connector 87"/>
            <p:cNvCxnSpPr>
              <a:stCxn id="87" idx="0"/>
              <a:endCxn id="8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84" idx="0"/>
              <a:endCxn id="8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3468037" y="1557577"/>
            <a:ext cx="1023307" cy="4484055"/>
            <a:chOff x="760464" y="1306873"/>
            <a:chExt cx="1023307" cy="4484055"/>
          </a:xfrm>
        </p:grpSpPr>
        <p:grpSp>
          <p:nvGrpSpPr>
            <p:cNvPr id="99" name="Group 98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106" name="Rectangle 105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108" name="Freeform 107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9" name="Straight Arrow Connector 108"/>
              <p:cNvCxnSpPr>
                <a:stCxn id="107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/>
              <p:cNvCxnSpPr>
                <a:endCxn id="107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>
                <a:endCxn id="107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1" name="Straight Arrow Connector 100"/>
            <p:cNvCxnSpPr>
              <a:stCxn id="112" idx="0"/>
              <a:endCxn id="10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104" name="Straight Arrow Connector 103"/>
            <p:cNvCxnSpPr>
              <a:stCxn id="103" idx="0"/>
              <a:endCxn id="102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100" idx="0"/>
              <a:endCxn id="103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Freeform 116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7" name="Object 56"/>
          <p:cNvGraphicFramePr>
            <a:graphicFrameLocks noChangeAspect="1"/>
          </p:cNvGraphicFramePr>
          <p:nvPr>
            <p:extLst/>
          </p:nvPr>
        </p:nvGraphicFramePr>
        <p:xfrm>
          <a:off x="4712213" y="2169049"/>
          <a:ext cx="2136775" cy="176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Equation" r:id="rId6" imgW="1384300" imgH="1143000" progId="Equation.DSMT4">
                  <p:embed/>
                </p:oleObj>
              </mc:Choice>
              <mc:Fallback>
                <p:oleObj name="Equation" r:id="rId6" imgW="1384300" imgH="1143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12213" y="2169049"/>
                        <a:ext cx="2136775" cy="176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712213" y="4505200"/>
            <a:ext cx="3974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“Unfold” network through time by making copies at each time-step</a:t>
            </a:r>
          </a:p>
        </p:txBody>
      </p:sp>
    </p:spTree>
    <p:extLst>
      <p:ext uri="{BB962C8B-B14F-4D97-AF65-F5344CB8AC3E}">
        <p14:creationId xmlns:p14="http://schemas.microsoft.com/office/powerpoint/2010/main" val="115882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122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Not all problems can be converted into one with fixed-length inputs and outputs</a:t>
            </a:r>
            <a:br>
              <a:rPr lang="en-US" sz="2400" dirty="0">
                <a:latin typeface="CMU Bright Roman"/>
                <a:cs typeface="CMU Bright Roman"/>
              </a:rPr>
            </a:br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Problems such as Speech Recognition or Time-series Prediction require a system to store and use context information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Simple case: Output YES if the number of 1s is even, else NO</a:t>
            </a:r>
            <a:br>
              <a:rPr lang="en-US" sz="2000" dirty="0">
                <a:latin typeface="CMU Bright Roman"/>
                <a:cs typeface="CMU Bright Roman"/>
              </a:rPr>
            </a:br>
            <a:r>
              <a:rPr lang="en-US" sz="2000" dirty="0">
                <a:latin typeface="CMU Bright Roman"/>
                <a:cs typeface="CMU Bright Roman"/>
              </a:rPr>
              <a:t>1000010101 – YES, 100011 – NO, …  </a:t>
            </a:r>
            <a:br>
              <a:rPr lang="en-US" sz="2000" dirty="0">
                <a:latin typeface="CMU Bright Roman"/>
                <a:cs typeface="CMU Bright Roman"/>
              </a:rPr>
            </a:br>
            <a:endParaRPr lang="en-US" sz="20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Hard/Impossible to choose a fixed context window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There can always be a new sample longer than anything seen</a:t>
            </a:r>
          </a:p>
        </p:txBody>
      </p:sp>
    </p:spTree>
    <p:extLst>
      <p:ext uri="{BB962C8B-B14F-4D97-AF65-F5344CB8AC3E}">
        <p14:creationId xmlns:p14="http://schemas.microsoft.com/office/powerpoint/2010/main" val="1332116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>
                <a:latin typeface="CMU Bright SemiBold"/>
                <a:cs typeface="CMU Bright SemiBold"/>
              </a:rPr>
              <a:t>BackPropagation</a:t>
            </a:r>
            <a:r>
              <a:rPr lang="en-US" sz="4000" dirty="0">
                <a:latin typeface="CMU Bright SemiBold"/>
                <a:cs typeface="CMU Bright SemiBold"/>
              </a:rPr>
              <a:t> Refresher</a:t>
            </a:r>
          </a:p>
        </p:txBody>
      </p:sp>
      <p:sp>
        <p:nvSpPr>
          <p:cNvPr id="4" name="Rectangle 3"/>
          <p:cNvSpPr/>
          <p:nvPr/>
        </p:nvSpPr>
        <p:spPr>
          <a:xfrm>
            <a:off x="2208972" y="3778698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7" name="Straight Arrow Connector 6"/>
          <p:cNvCxnSpPr>
            <a:endCxn id="4" idx="2"/>
          </p:cNvCxnSpPr>
          <p:nvPr/>
        </p:nvCxnSpPr>
        <p:spPr>
          <a:xfrm flipH="1" flipV="1">
            <a:off x="3095734" y="4171890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0"/>
          </p:cNvCxnSpPr>
          <p:nvPr/>
        </p:nvCxnSpPr>
        <p:spPr>
          <a:xfrm flipV="1">
            <a:off x="3095734" y="3429949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808850" y="4468586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08850" y="3005997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096590" y="2711868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848252" y="2254271"/>
            <a:ext cx="498388" cy="457597"/>
          </a:xfrm>
          <a:prstGeom prst="rect">
            <a:avLst/>
          </a:prstGeom>
          <a:solidFill>
            <a:srgbClr val="FFFF00">
              <a:alpha val="33000"/>
            </a:srgb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endParaRPr lang="en-US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955606" y="3379736"/>
          <a:ext cx="1962150" cy="115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35" name="Equation" r:id="rId3" imgW="1270000" imgH="749300" progId="Equation.DSMT4">
                  <p:embed/>
                </p:oleObj>
              </mc:Choice>
              <mc:Fallback>
                <p:oleObj name="Equation" r:id="rId3" imgW="1270000" imgH="749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55606" y="3379736"/>
                        <a:ext cx="1962150" cy="1152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4955606" y="4781444"/>
          <a:ext cx="2354262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36" name="Equation" r:id="rId5" imgW="1524000" imgH="558800" progId="Equation.DSMT4">
                  <p:embed/>
                </p:oleObj>
              </mc:Choice>
              <mc:Fallback>
                <p:oleObj name="Equation" r:id="rId5" imgW="15240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55606" y="4781444"/>
                        <a:ext cx="2354262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4955606" y="1952625"/>
          <a:ext cx="1960562" cy="817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37" name="Equation" r:id="rId7" imgW="1270000" imgH="533400" progId="Equation.DSMT4">
                  <p:embed/>
                </p:oleObj>
              </mc:Choice>
              <mc:Fallback>
                <p:oleObj name="Equation" r:id="rId7" imgW="1270000" imgH="533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55606" y="1952625"/>
                        <a:ext cx="1960562" cy="817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1437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Multiple Layers</a:t>
            </a:r>
          </a:p>
        </p:txBody>
      </p:sp>
      <p:sp>
        <p:nvSpPr>
          <p:cNvPr id="4" name="Rectangle 3"/>
          <p:cNvSpPr/>
          <p:nvPr/>
        </p:nvSpPr>
        <p:spPr>
          <a:xfrm>
            <a:off x="2208972" y="5104152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7" name="Straight Arrow Connector 6"/>
          <p:cNvCxnSpPr>
            <a:endCxn id="4" idx="2"/>
          </p:cNvCxnSpPr>
          <p:nvPr/>
        </p:nvCxnSpPr>
        <p:spPr>
          <a:xfrm flipH="1" flipV="1">
            <a:off x="3095734" y="5497344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0"/>
          </p:cNvCxnSpPr>
          <p:nvPr/>
        </p:nvCxnSpPr>
        <p:spPr>
          <a:xfrm flipV="1">
            <a:off x="3095734" y="4755403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808850" y="5794040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08850" y="4331451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1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096590" y="254544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848252" y="2087847"/>
            <a:ext cx="498388" cy="457597"/>
          </a:xfrm>
          <a:prstGeom prst="rect">
            <a:avLst/>
          </a:prstGeom>
          <a:solidFill>
            <a:srgbClr val="FFFF00">
              <a:alpha val="33000"/>
            </a:srgb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endParaRPr lang="en-US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848225" y="3034052"/>
          <a:ext cx="2178050" cy="207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46" name="Equation" r:id="rId4" imgW="1409700" imgH="1346200" progId="Equation.DSMT4">
                  <p:embed/>
                </p:oleObj>
              </mc:Choice>
              <mc:Fallback>
                <p:oleObj name="Equation" r:id="rId4" imgW="1409700" imgH="1346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48225" y="3034052"/>
                        <a:ext cx="2178050" cy="207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2210684" y="3663638"/>
            <a:ext cx="1773524" cy="393192"/>
          </a:xfrm>
          <a:prstGeom prst="rect">
            <a:avLst/>
          </a:prstGeom>
          <a:solidFill>
            <a:schemeClr val="accent3">
              <a:lumMod val="75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17" name="Straight Arrow Connector 16"/>
          <p:cNvCxnSpPr>
            <a:stCxn id="16" idx="0"/>
          </p:cNvCxnSpPr>
          <p:nvPr/>
        </p:nvCxnSpPr>
        <p:spPr>
          <a:xfrm flipV="1">
            <a:off x="3097446" y="3314889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810562" y="2890937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2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3094022" y="4056830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4897438" y="1331193"/>
          <a:ext cx="2116137" cy="127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47" name="Equation" r:id="rId6" imgW="1371600" imgH="825500" progId="Equation.DSMT4">
                  <p:embed/>
                </p:oleObj>
              </mc:Choice>
              <mc:Fallback>
                <p:oleObj name="Equation" r:id="rId6" imgW="1371600" imgH="825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97438" y="1331193"/>
                        <a:ext cx="2116137" cy="127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802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Chain Rule for Gradient Computation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2208972" y="5104152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7" name="Straight Arrow Connector 6"/>
          <p:cNvCxnSpPr>
            <a:endCxn id="4" idx="2"/>
          </p:cNvCxnSpPr>
          <p:nvPr/>
        </p:nvCxnSpPr>
        <p:spPr>
          <a:xfrm flipH="1" flipV="1">
            <a:off x="3095734" y="5497344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0"/>
          </p:cNvCxnSpPr>
          <p:nvPr/>
        </p:nvCxnSpPr>
        <p:spPr>
          <a:xfrm flipV="1">
            <a:off x="3095734" y="4755403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808850" y="5794040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08850" y="4331451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1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096590" y="254544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848252" y="2087847"/>
            <a:ext cx="498388" cy="457597"/>
          </a:xfrm>
          <a:prstGeom prst="rect">
            <a:avLst/>
          </a:prstGeom>
          <a:solidFill>
            <a:srgbClr val="FFFF00">
              <a:alpha val="33000"/>
            </a:srgb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endParaRPr lang="en-US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946650" y="4612280"/>
          <a:ext cx="2452688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09" name="Equation" r:id="rId4" imgW="1587500" imgH="584200" progId="Equation.DSMT4">
                  <p:embed/>
                </p:oleObj>
              </mc:Choice>
              <mc:Fallback>
                <p:oleObj name="Equation" r:id="rId4" imgW="1587500" imgH="584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46650" y="4612280"/>
                        <a:ext cx="2452688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2210684" y="3663638"/>
            <a:ext cx="1773524" cy="393192"/>
          </a:xfrm>
          <a:prstGeom prst="rect">
            <a:avLst/>
          </a:prstGeom>
          <a:solidFill>
            <a:schemeClr val="accent3">
              <a:lumMod val="75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17" name="Straight Arrow Connector 16"/>
          <p:cNvCxnSpPr>
            <a:stCxn id="16" idx="0"/>
          </p:cNvCxnSpPr>
          <p:nvPr/>
        </p:nvCxnSpPr>
        <p:spPr>
          <a:xfrm flipV="1">
            <a:off x="3097446" y="3314889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810562" y="2890937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2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3094022" y="4056830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4946650" y="2684463"/>
          <a:ext cx="1884363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10" name="Equation" r:id="rId6" imgW="1219200" imgH="520700" progId="Equation.DSMT4">
                  <p:embed/>
                </p:oleObj>
              </mc:Choice>
              <mc:Fallback>
                <p:oleObj name="Equation" r:id="rId6" imgW="12192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946650" y="2684463"/>
                        <a:ext cx="1884363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4897438" y="3533292"/>
          <a:ext cx="2530475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11" name="Equation" r:id="rId8" imgW="1638300" imgH="584200" progId="Equation.DSMT4">
                  <p:embed/>
                </p:oleObj>
              </mc:Choice>
              <mc:Fallback>
                <p:oleObj name="Equation" r:id="rId8" imgW="1638300" imgH="584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897438" y="3533292"/>
                        <a:ext cx="2530475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943049" y="6456100"/>
            <a:ext cx="3095719" cy="369332"/>
          </a:xfrm>
          <a:prstGeom prst="rect">
            <a:avLst/>
          </a:prstGeom>
          <a:noFill/>
          <a:ln w="28575" cmpd="sng">
            <a:solidFill>
              <a:srgbClr val="008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Application of the Chain Rule</a:t>
            </a:r>
          </a:p>
        </p:txBody>
      </p:sp>
      <p:sp>
        <p:nvSpPr>
          <p:cNvPr id="6" name="Freeform 5"/>
          <p:cNvSpPr/>
          <p:nvPr/>
        </p:nvSpPr>
        <p:spPr>
          <a:xfrm>
            <a:off x="5029619" y="6502480"/>
            <a:ext cx="1454573" cy="288023"/>
          </a:xfrm>
          <a:custGeom>
            <a:avLst/>
            <a:gdLst>
              <a:gd name="connsiteX0" fmla="*/ 0 w 1454573"/>
              <a:gd name="connsiteY0" fmla="*/ 162834 h 288023"/>
              <a:gd name="connsiteX1" fmla="*/ 824981 w 1454573"/>
              <a:gd name="connsiteY1" fmla="*/ 282245 h 288023"/>
              <a:gd name="connsiteX2" fmla="*/ 1454573 w 1454573"/>
              <a:gd name="connsiteY2" fmla="*/ 0 h 28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54573" h="288023">
                <a:moveTo>
                  <a:pt x="0" y="162834"/>
                </a:moveTo>
                <a:cubicBezTo>
                  <a:pt x="291276" y="236109"/>
                  <a:pt x="582552" y="309384"/>
                  <a:pt x="824981" y="282245"/>
                </a:cubicBezTo>
                <a:cubicBezTo>
                  <a:pt x="1067410" y="255106"/>
                  <a:pt x="1454573" y="0"/>
                  <a:pt x="1454573" y="0"/>
                </a:cubicBezTo>
              </a:path>
            </a:pathLst>
          </a:custGeom>
          <a:ln w="3810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/>
          </p:nvPr>
        </p:nvGraphicFramePr>
        <p:xfrm>
          <a:off x="4897438" y="1331193"/>
          <a:ext cx="2116137" cy="127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12" name="Equation" r:id="rId10" imgW="1371600" imgH="825500" progId="Equation.DSMT4">
                  <p:embed/>
                </p:oleObj>
              </mc:Choice>
              <mc:Fallback>
                <p:oleObj name="Equation" r:id="rId10" imgW="1371600" imgH="825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897438" y="1331193"/>
                        <a:ext cx="2116137" cy="127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5527946" y="5568913"/>
          <a:ext cx="2687638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13" name="Equation" r:id="rId12" imgW="1739900" imgH="584200" progId="Equation.DSMT4">
                  <p:embed/>
                </p:oleObj>
              </mc:Choice>
              <mc:Fallback>
                <p:oleObj name="Equation" r:id="rId12" imgW="1739900" imgH="584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527946" y="5568913"/>
                        <a:ext cx="2687638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118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Chain Rule for Gradient Computation</a:t>
            </a:r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/>
          </p:nvPr>
        </p:nvGraphicFramePr>
        <p:xfrm>
          <a:off x="3127375" y="3364270"/>
          <a:ext cx="5710238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46" name="Equation" r:id="rId4" imgW="3695700" imgH="520700" progId="Equation.DSMT4">
                  <p:embed/>
                </p:oleObj>
              </mc:Choice>
              <mc:Fallback>
                <p:oleObj name="Equation" r:id="rId4" imgW="36957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27375" y="3364270"/>
                        <a:ext cx="5710238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3127375" y="4291881"/>
          <a:ext cx="5592762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47" name="Equation" r:id="rId6" imgW="3619500" imgH="520700" progId="Equation.DSMT4">
                  <p:embed/>
                </p:oleObj>
              </mc:Choice>
              <mc:Fallback>
                <p:oleObj name="Equation" r:id="rId6" imgW="36195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27375" y="4291881"/>
                        <a:ext cx="5592762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6056371" y="5353460"/>
          <a:ext cx="2471737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48" name="Equation" r:id="rId8" imgW="1600200" imgH="558800" progId="Equation.DSMT4">
                  <p:embed/>
                </p:oleObj>
              </mc:Choice>
              <mc:Fallback>
                <p:oleObj name="Equation" r:id="rId8" imgW="16002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56371" y="5353460"/>
                        <a:ext cx="2471737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3127375" y="5353460"/>
          <a:ext cx="2668588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49" name="Equation" r:id="rId10" imgW="1727200" imgH="558800" progId="Equation.DSMT4">
                  <p:embed/>
                </p:oleObj>
              </mc:Choice>
              <mc:Fallback>
                <p:oleObj name="Equation" r:id="rId10" imgW="17272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127375" y="5353460"/>
                        <a:ext cx="2668588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>
          <a:xfrm>
            <a:off x="949789" y="3178733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16" name="Straight Arrow Connector 15"/>
          <p:cNvCxnSpPr>
            <a:endCxn id="15" idx="2"/>
          </p:cNvCxnSpPr>
          <p:nvPr/>
        </p:nvCxnSpPr>
        <p:spPr>
          <a:xfrm flipH="1" flipV="1">
            <a:off x="1836551" y="3571925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5" idx="0"/>
          </p:cNvCxnSpPr>
          <p:nvPr/>
        </p:nvCxnSpPr>
        <p:spPr>
          <a:xfrm flipV="1">
            <a:off x="1836551" y="282998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549667" y="3868621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549667" y="2406032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95993" y="2248194"/>
            <a:ext cx="40455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We are interested in computing:</a:t>
            </a: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6978685" y="2078183"/>
          <a:ext cx="1668462" cy="801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50" name="Equation" r:id="rId12" imgW="1079500" imgH="520700" progId="Equation.DSMT4">
                  <p:embed/>
                </p:oleObj>
              </mc:Choice>
              <mc:Fallback>
                <p:oleObj name="Equation" r:id="rId12" imgW="10795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978685" y="2078183"/>
                        <a:ext cx="1668462" cy="801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2995993" y="2829984"/>
            <a:ext cx="313060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Intrinsic to the layer are: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06124" y="1545028"/>
            <a:ext cx="93483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Given:</a:t>
            </a: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3926362" y="1389063"/>
          <a:ext cx="785813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51" name="Equation" r:id="rId14" imgW="508000" imgH="558800" progId="Equation.DSMT4">
                  <p:embed/>
                </p:oleObj>
              </mc:Choice>
              <mc:Fallback>
                <p:oleObj name="Equation" r:id="rId14" imgW="5080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926362" y="1389063"/>
                        <a:ext cx="785813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1106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1" grpId="0"/>
      <p:bldP spid="2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Chain Rule for Gradient Computation</a:t>
            </a:r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/>
          </p:nvPr>
        </p:nvGraphicFramePr>
        <p:xfrm>
          <a:off x="3127375" y="3364270"/>
          <a:ext cx="5710238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96" name="Equation" r:id="rId4" imgW="3695700" imgH="520700" progId="Equation.DSMT4">
                  <p:embed/>
                </p:oleObj>
              </mc:Choice>
              <mc:Fallback>
                <p:oleObj name="Equation" r:id="rId4" imgW="36957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27375" y="3364270"/>
                        <a:ext cx="5710238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3127375" y="4291881"/>
          <a:ext cx="5592762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97" name="Equation" r:id="rId6" imgW="3619500" imgH="520700" progId="Equation.DSMT4">
                  <p:embed/>
                </p:oleObj>
              </mc:Choice>
              <mc:Fallback>
                <p:oleObj name="Equation" r:id="rId6" imgW="36195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27375" y="4291881"/>
                        <a:ext cx="5592762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6056371" y="5353460"/>
          <a:ext cx="2471737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98" name="Equation" r:id="rId8" imgW="1600200" imgH="558800" progId="Equation.DSMT4">
                  <p:embed/>
                </p:oleObj>
              </mc:Choice>
              <mc:Fallback>
                <p:oleObj name="Equation" r:id="rId8" imgW="16002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56371" y="5353460"/>
                        <a:ext cx="2471737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3127375" y="5353460"/>
          <a:ext cx="2668588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99" name="Equation" r:id="rId10" imgW="1727200" imgH="558800" progId="Equation.DSMT4">
                  <p:embed/>
                </p:oleObj>
              </mc:Choice>
              <mc:Fallback>
                <p:oleObj name="Equation" r:id="rId10" imgW="17272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127375" y="5353460"/>
                        <a:ext cx="2668588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995993" y="2248194"/>
            <a:ext cx="40455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We are interested in computing:</a:t>
            </a: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6978685" y="2078183"/>
          <a:ext cx="1668462" cy="801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800" name="Equation" r:id="rId12" imgW="1079500" imgH="520700" progId="Equation.DSMT4">
                  <p:embed/>
                </p:oleObj>
              </mc:Choice>
              <mc:Fallback>
                <p:oleObj name="Equation" r:id="rId12" imgW="10795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978685" y="2078183"/>
                        <a:ext cx="1668462" cy="801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2995993" y="2829984"/>
            <a:ext cx="313060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Intrinsic to the layer are: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06124" y="1545028"/>
            <a:ext cx="93483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Given:</a:t>
            </a: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3926362" y="1389063"/>
          <a:ext cx="785813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801" name="Equation" r:id="rId14" imgW="508000" imgH="558800" progId="Equation.DSMT4">
                  <p:embed/>
                </p:oleObj>
              </mc:Choice>
              <mc:Fallback>
                <p:oleObj name="Equation" r:id="rId14" imgW="5080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926362" y="1389063"/>
                        <a:ext cx="785813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23"/>
          <p:cNvSpPr/>
          <p:nvPr/>
        </p:nvSpPr>
        <p:spPr>
          <a:xfrm>
            <a:off x="949789" y="3178733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25" name="Straight Arrow Connector 24"/>
          <p:cNvCxnSpPr>
            <a:endCxn id="24" idx="2"/>
          </p:cNvCxnSpPr>
          <p:nvPr/>
        </p:nvCxnSpPr>
        <p:spPr>
          <a:xfrm flipH="1" flipV="1">
            <a:off x="1836551" y="3571925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4" idx="0"/>
          </p:cNvCxnSpPr>
          <p:nvPr/>
        </p:nvCxnSpPr>
        <p:spPr>
          <a:xfrm flipV="1">
            <a:off x="1836551" y="282998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" y="6309151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Equations for common layers: </a:t>
            </a:r>
            <a:r>
              <a:rPr lang="en-US" dirty="0">
                <a:latin typeface="CMU Bright Roman"/>
                <a:cs typeface="CMU Bright Roman"/>
                <a:hlinkClick r:id="rId16"/>
              </a:rPr>
              <a:t>http://arunmallya.github.io/writeups/nn/backprop.html</a:t>
            </a:r>
            <a:endParaRPr lang="en-US" dirty="0">
              <a:latin typeface="CMU Bright Roman"/>
              <a:cs typeface="CMU Bright Roman"/>
            </a:endParaRPr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1445294" y="1971147"/>
          <a:ext cx="78422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802" name="Equation" r:id="rId17" imgW="508000" imgH="558800" progId="Equation.DSMT4">
                  <p:embed/>
                </p:oleObj>
              </mc:Choice>
              <mc:Fallback>
                <p:oleObj name="Equation" r:id="rId17" imgW="5080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445294" y="1971147"/>
                        <a:ext cx="784225" cy="858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/>
          </p:nvPr>
        </p:nvGraphicFramePr>
        <p:xfrm>
          <a:off x="1444625" y="3906838"/>
          <a:ext cx="784225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803" name="Equation" r:id="rId19" imgW="508000" imgH="520700" progId="Equation.DSMT4">
                  <p:embed/>
                </p:oleObj>
              </mc:Choice>
              <mc:Fallback>
                <p:oleObj name="Equation" r:id="rId19" imgW="5080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444625" y="3906838"/>
                        <a:ext cx="784225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34240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Extension to Computational Graphs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49789" y="3178733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23" name="Straight Arrow Connector 22"/>
          <p:cNvCxnSpPr>
            <a:endCxn id="22" idx="2"/>
          </p:cNvCxnSpPr>
          <p:nvPr/>
        </p:nvCxnSpPr>
        <p:spPr>
          <a:xfrm flipH="1" flipV="1">
            <a:off x="1836551" y="3571925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2" idx="0"/>
          </p:cNvCxnSpPr>
          <p:nvPr/>
        </p:nvCxnSpPr>
        <p:spPr>
          <a:xfrm flipV="1">
            <a:off x="1836551" y="282998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729881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15" name="Straight Arrow Connector 14"/>
          <p:cNvCxnSpPr>
            <a:endCxn id="14" idx="2"/>
          </p:cNvCxnSpPr>
          <p:nvPr/>
        </p:nvCxnSpPr>
        <p:spPr>
          <a:xfrm flipH="1" flipV="1">
            <a:off x="4616643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4" idx="0"/>
          </p:cNvCxnSpPr>
          <p:nvPr/>
        </p:nvCxnSpPr>
        <p:spPr>
          <a:xfrm flipV="1">
            <a:off x="4616643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5919622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20" name="Straight Arrow Connector 19"/>
          <p:cNvCxnSpPr>
            <a:endCxn id="19" idx="2"/>
          </p:cNvCxnSpPr>
          <p:nvPr/>
        </p:nvCxnSpPr>
        <p:spPr>
          <a:xfrm flipH="1" flipV="1">
            <a:off x="6806384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9" idx="0"/>
          </p:cNvCxnSpPr>
          <p:nvPr/>
        </p:nvCxnSpPr>
        <p:spPr>
          <a:xfrm flipV="1">
            <a:off x="6806384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824751" y="4954075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30" name="Straight Arrow Connector 29"/>
          <p:cNvCxnSpPr>
            <a:endCxn id="29" idx="2"/>
          </p:cNvCxnSpPr>
          <p:nvPr/>
        </p:nvCxnSpPr>
        <p:spPr>
          <a:xfrm flipH="1" flipV="1">
            <a:off x="5711513" y="5347267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9" idx="0"/>
          </p:cNvCxnSpPr>
          <p:nvPr/>
        </p:nvCxnSpPr>
        <p:spPr>
          <a:xfrm flipH="1" flipV="1">
            <a:off x="4616643" y="4287363"/>
            <a:ext cx="1094870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9" idx="0"/>
          </p:cNvCxnSpPr>
          <p:nvPr/>
        </p:nvCxnSpPr>
        <p:spPr>
          <a:xfrm flipV="1">
            <a:off x="5711513" y="4287363"/>
            <a:ext cx="1094871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548811" y="3878621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548811" y="2388239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23773" y="5653963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328903" y="3693955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518644" y="3693955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518644" y="1878038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328260" y="1878038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555521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Extension to Computational Graphs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49789" y="3178733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23" name="Straight Arrow Connector 22"/>
          <p:cNvCxnSpPr>
            <a:endCxn id="22" idx="2"/>
          </p:cNvCxnSpPr>
          <p:nvPr/>
        </p:nvCxnSpPr>
        <p:spPr>
          <a:xfrm flipH="1" flipV="1">
            <a:off x="1836551" y="3571925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2" idx="0"/>
          </p:cNvCxnSpPr>
          <p:nvPr/>
        </p:nvCxnSpPr>
        <p:spPr>
          <a:xfrm flipV="1">
            <a:off x="1836551" y="282998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1445294" y="1971147"/>
          <a:ext cx="78422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20" name="Equation" r:id="rId4" imgW="508000" imgH="558800" progId="Equation.DSMT4">
                  <p:embed/>
                </p:oleObj>
              </mc:Choice>
              <mc:Fallback>
                <p:oleObj name="Equation" r:id="rId4" imgW="5080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45294" y="1971147"/>
                        <a:ext cx="784225" cy="858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1444625" y="3906838"/>
          <a:ext cx="784225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21" name="Equation" r:id="rId6" imgW="508000" imgH="520700" progId="Equation.DSMT4">
                  <p:embed/>
                </p:oleObj>
              </mc:Choice>
              <mc:Fallback>
                <p:oleObj name="Equation" r:id="rId6" imgW="5080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44625" y="3906838"/>
                        <a:ext cx="784225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3729881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15" name="Straight Arrow Connector 14"/>
          <p:cNvCxnSpPr>
            <a:endCxn id="14" idx="2"/>
          </p:cNvCxnSpPr>
          <p:nvPr/>
        </p:nvCxnSpPr>
        <p:spPr>
          <a:xfrm flipH="1" flipV="1">
            <a:off x="4616643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4" idx="0"/>
          </p:cNvCxnSpPr>
          <p:nvPr/>
        </p:nvCxnSpPr>
        <p:spPr>
          <a:xfrm flipV="1">
            <a:off x="4616643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4186238" y="1530350"/>
          <a:ext cx="86360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22" name="Equation" r:id="rId8" imgW="558800" imgH="584200" progId="Equation.DSMT4">
                  <p:embed/>
                </p:oleObj>
              </mc:Choice>
              <mc:Fallback>
                <p:oleObj name="Equation" r:id="rId8" imgW="558800" imgH="584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86238" y="1530350"/>
                        <a:ext cx="86360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4184650" y="3457575"/>
          <a:ext cx="863600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23" name="Equation" r:id="rId10" imgW="558800" imgH="558800" progId="Equation.DSMT4">
                  <p:embed/>
                </p:oleObj>
              </mc:Choice>
              <mc:Fallback>
                <p:oleObj name="Equation" r:id="rId10" imgW="5588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184650" y="3457575"/>
                        <a:ext cx="863600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5919622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20" name="Straight Arrow Connector 19"/>
          <p:cNvCxnSpPr>
            <a:endCxn id="19" idx="2"/>
          </p:cNvCxnSpPr>
          <p:nvPr/>
        </p:nvCxnSpPr>
        <p:spPr>
          <a:xfrm flipH="1" flipV="1">
            <a:off x="6806384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9" idx="0"/>
          </p:cNvCxnSpPr>
          <p:nvPr/>
        </p:nvCxnSpPr>
        <p:spPr>
          <a:xfrm flipV="1">
            <a:off x="6806384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Object 24"/>
          <p:cNvGraphicFramePr>
            <a:graphicFrameLocks noChangeAspect="1"/>
          </p:cNvGraphicFramePr>
          <p:nvPr>
            <p:extLst/>
          </p:nvPr>
        </p:nvGraphicFramePr>
        <p:xfrm>
          <a:off x="6365875" y="1530350"/>
          <a:ext cx="88265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24" name="Equation" r:id="rId12" imgW="571500" imgH="584200" progId="Equation.DSMT4">
                  <p:embed/>
                </p:oleObj>
              </mc:Choice>
              <mc:Fallback>
                <p:oleObj name="Equation" r:id="rId12" imgW="571500" imgH="584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365875" y="1530350"/>
                        <a:ext cx="88265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/>
          </p:nvPr>
        </p:nvGraphicFramePr>
        <p:xfrm>
          <a:off x="6365875" y="3457575"/>
          <a:ext cx="882650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25" name="Equation" r:id="rId14" imgW="571500" imgH="558800" progId="Equation.DSMT4">
                  <p:embed/>
                </p:oleObj>
              </mc:Choice>
              <mc:Fallback>
                <p:oleObj name="Equation" r:id="rId14" imgW="5715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65875" y="3457575"/>
                        <a:ext cx="882650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/>
          <p:cNvSpPr/>
          <p:nvPr/>
        </p:nvSpPr>
        <p:spPr>
          <a:xfrm>
            <a:off x="4824751" y="4954075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30" name="Straight Arrow Connector 29"/>
          <p:cNvCxnSpPr>
            <a:endCxn id="29" idx="2"/>
          </p:cNvCxnSpPr>
          <p:nvPr/>
        </p:nvCxnSpPr>
        <p:spPr>
          <a:xfrm flipH="1" flipV="1">
            <a:off x="5711513" y="5347267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9" idx="0"/>
          </p:cNvCxnSpPr>
          <p:nvPr/>
        </p:nvCxnSpPr>
        <p:spPr>
          <a:xfrm flipH="1" flipV="1">
            <a:off x="4616643" y="4287363"/>
            <a:ext cx="1094870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Object 32"/>
          <p:cNvGraphicFramePr>
            <a:graphicFrameLocks noChangeAspect="1"/>
          </p:cNvGraphicFramePr>
          <p:nvPr>
            <p:extLst/>
          </p:nvPr>
        </p:nvGraphicFramePr>
        <p:xfrm>
          <a:off x="5319587" y="5682180"/>
          <a:ext cx="784225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26" name="Equation" r:id="rId16" imgW="508000" imgH="520700" progId="Equation.DSMT4">
                  <p:embed/>
                </p:oleObj>
              </mc:Choice>
              <mc:Fallback>
                <p:oleObj name="Equation" r:id="rId16" imgW="5080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19587" y="5682180"/>
                        <a:ext cx="784225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4" name="Straight Arrow Connector 33"/>
          <p:cNvCxnSpPr>
            <a:stCxn id="29" idx="0"/>
          </p:cNvCxnSpPr>
          <p:nvPr/>
        </p:nvCxnSpPr>
        <p:spPr>
          <a:xfrm flipV="1">
            <a:off x="5711513" y="4287363"/>
            <a:ext cx="1094871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7" name="Object 26"/>
          <p:cNvGraphicFramePr>
            <a:graphicFrameLocks noChangeAspect="1"/>
          </p:cNvGraphicFramePr>
          <p:nvPr>
            <p:extLst/>
          </p:nvPr>
        </p:nvGraphicFramePr>
        <p:xfrm>
          <a:off x="5583719" y="4528535"/>
          <a:ext cx="255588" cy="273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27" name="Equation" r:id="rId17" imgW="165100" imgH="177800" progId="Equation.DSMT4">
                  <p:embed/>
                </p:oleObj>
              </mc:Choice>
              <mc:Fallback>
                <p:oleObj name="Equation" r:id="rId17" imgW="1651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583719" y="4528535"/>
                        <a:ext cx="255588" cy="273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2869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Extension to Computational Graphs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49789" y="3178733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23" name="Straight Arrow Connector 22"/>
          <p:cNvCxnSpPr>
            <a:endCxn id="22" idx="2"/>
          </p:cNvCxnSpPr>
          <p:nvPr/>
        </p:nvCxnSpPr>
        <p:spPr>
          <a:xfrm flipH="1" flipV="1">
            <a:off x="1836551" y="3571925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2" idx="0"/>
          </p:cNvCxnSpPr>
          <p:nvPr/>
        </p:nvCxnSpPr>
        <p:spPr>
          <a:xfrm flipV="1">
            <a:off x="1836551" y="282998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1445294" y="1971147"/>
          <a:ext cx="78422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44" name="Equation" r:id="rId4" imgW="508000" imgH="558800" progId="Equation.DSMT4">
                  <p:embed/>
                </p:oleObj>
              </mc:Choice>
              <mc:Fallback>
                <p:oleObj name="Equation" r:id="rId4" imgW="5080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45294" y="1971147"/>
                        <a:ext cx="784225" cy="858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1444625" y="3906838"/>
          <a:ext cx="784225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45" name="Equation" r:id="rId6" imgW="508000" imgH="520700" progId="Equation.DSMT4">
                  <p:embed/>
                </p:oleObj>
              </mc:Choice>
              <mc:Fallback>
                <p:oleObj name="Equation" r:id="rId6" imgW="5080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44625" y="3906838"/>
                        <a:ext cx="784225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3729881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15" name="Straight Arrow Connector 14"/>
          <p:cNvCxnSpPr>
            <a:endCxn id="14" idx="2"/>
          </p:cNvCxnSpPr>
          <p:nvPr/>
        </p:nvCxnSpPr>
        <p:spPr>
          <a:xfrm flipH="1" flipV="1">
            <a:off x="4616643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4" idx="0"/>
          </p:cNvCxnSpPr>
          <p:nvPr/>
        </p:nvCxnSpPr>
        <p:spPr>
          <a:xfrm flipV="1">
            <a:off x="4616643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4186238" y="1530350"/>
          <a:ext cx="86360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46" name="Equation" r:id="rId8" imgW="558800" imgH="584200" progId="Equation.DSMT4">
                  <p:embed/>
                </p:oleObj>
              </mc:Choice>
              <mc:Fallback>
                <p:oleObj name="Equation" r:id="rId8" imgW="558800" imgH="584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86238" y="1530350"/>
                        <a:ext cx="86360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4184650" y="3457575"/>
          <a:ext cx="863600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47" name="Equation" r:id="rId10" imgW="558800" imgH="558800" progId="Equation.DSMT4">
                  <p:embed/>
                </p:oleObj>
              </mc:Choice>
              <mc:Fallback>
                <p:oleObj name="Equation" r:id="rId10" imgW="5588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184650" y="3457575"/>
                        <a:ext cx="863600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5919622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20" name="Straight Arrow Connector 19"/>
          <p:cNvCxnSpPr>
            <a:endCxn id="19" idx="2"/>
          </p:cNvCxnSpPr>
          <p:nvPr/>
        </p:nvCxnSpPr>
        <p:spPr>
          <a:xfrm flipH="1" flipV="1">
            <a:off x="6806384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9" idx="0"/>
          </p:cNvCxnSpPr>
          <p:nvPr/>
        </p:nvCxnSpPr>
        <p:spPr>
          <a:xfrm flipV="1">
            <a:off x="6806384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Object 24"/>
          <p:cNvGraphicFramePr>
            <a:graphicFrameLocks noChangeAspect="1"/>
          </p:cNvGraphicFramePr>
          <p:nvPr>
            <p:extLst/>
          </p:nvPr>
        </p:nvGraphicFramePr>
        <p:xfrm>
          <a:off x="6365875" y="1530350"/>
          <a:ext cx="88265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48" name="Equation" r:id="rId12" imgW="571500" imgH="584200" progId="Equation.DSMT4">
                  <p:embed/>
                </p:oleObj>
              </mc:Choice>
              <mc:Fallback>
                <p:oleObj name="Equation" r:id="rId12" imgW="571500" imgH="584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365875" y="1530350"/>
                        <a:ext cx="88265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/>
          </p:nvPr>
        </p:nvGraphicFramePr>
        <p:xfrm>
          <a:off x="6365875" y="3457575"/>
          <a:ext cx="882650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49" name="Equation" r:id="rId14" imgW="571500" imgH="558800" progId="Equation.DSMT4">
                  <p:embed/>
                </p:oleObj>
              </mc:Choice>
              <mc:Fallback>
                <p:oleObj name="Equation" r:id="rId14" imgW="5715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65875" y="3457575"/>
                        <a:ext cx="882650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/>
          <p:cNvSpPr/>
          <p:nvPr/>
        </p:nvSpPr>
        <p:spPr>
          <a:xfrm>
            <a:off x="4824751" y="4954075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30" name="Straight Arrow Connector 29"/>
          <p:cNvCxnSpPr>
            <a:endCxn id="29" idx="2"/>
          </p:cNvCxnSpPr>
          <p:nvPr/>
        </p:nvCxnSpPr>
        <p:spPr>
          <a:xfrm flipH="1" flipV="1">
            <a:off x="5711513" y="5347267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9" idx="0"/>
          </p:cNvCxnSpPr>
          <p:nvPr/>
        </p:nvCxnSpPr>
        <p:spPr>
          <a:xfrm flipH="1" flipV="1">
            <a:off x="4616643" y="4287363"/>
            <a:ext cx="1094870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Object 32"/>
          <p:cNvGraphicFramePr>
            <a:graphicFrameLocks noChangeAspect="1"/>
          </p:cNvGraphicFramePr>
          <p:nvPr>
            <p:extLst/>
          </p:nvPr>
        </p:nvGraphicFramePr>
        <p:xfrm>
          <a:off x="5319587" y="5682180"/>
          <a:ext cx="784225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50" name="Equation" r:id="rId16" imgW="508000" imgH="520700" progId="Equation.DSMT4">
                  <p:embed/>
                </p:oleObj>
              </mc:Choice>
              <mc:Fallback>
                <p:oleObj name="Equation" r:id="rId16" imgW="5080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19587" y="5682180"/>
                        <a:ext cx="784225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4" name="Straight Arrow Connector 33"/>
          <p:cNvCxnSpPr>
            <a:stCxn id="29" idx="0"/>
          </p:cNvCxnSpPr>
          <p:nvPr/>
        </p:nvCxnSpPr>
        <p:spPr>
          <a:xfrm flipV="1">
            <a:off x="5711513" y="4287363"/>
            <a:ext cx="1094871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592599" y="4466273"/>
            <a:ext cx="2437794" cy="369332"/>
          </a:xfrm>
          <a:prstGeom prst="rect">
            <a:avLst/>
          </a:prstGeom>
          <a:noFill/>
          <a:ln w="28575" cmpd="sng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Gradient Accumulation</a:t>
            </a:r>
          </a:p>
        </p:txBody>
      </p:sp>
      <p:cxnSp>
        <p:nvCxnSpPr>
          <p:cNvPr id="35" name="Straight Arrow Connector 34"/>
          <p:cNvCxnSpPr>
            <a:stCxn id="27" idx="3"/>
            <a:endCxn id="7" idx="1"/>
          </p:cNvCxnSpPr>
          <p:nvPr/>
        </p:nvCxnSpPr>
        <p:spPr>
          <a:xfrm flipV="1">
            <a:off x="5839307" y="4650939"/>
            <a:ext cx="753292" cy="14121"/>
          </a:xfrm>
          <a:prstGeom prst="straightConnector1">
            <a:avLst/>
          </a:prstGeom>
          <a:ln w="28575" cmpd="sng">
            <a:solidFill>
              <a:srgbClr val="F7964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7" name="Object 26"/>
          <p:cNvGraphicFramePr>
            <a:graphicFrameLocks noChangeAspect="1"/>
          </p:cNvGraphicFramePr>
          <p:nvPr>
            <p:extLst/>
          </p:nvPr>
        </p:nvGraphicFramePr>
        <p:xfrm>
          <a:off x="5583719" y="4528535"/>
          <a:ext cx="255588" cy="273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51" name="Equation" r:id="rId17" imgW="165100" imgH="177800" progId="Equation.DSMT4">
                  <p:embed/>
                </p:oleObj>
              </mc:Choice>
              <mc:Fallback>
                <p:oleObj name="Equation" r:id="rId17" imgW="1651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583719" y="4528535"/>
                        <a:ext cx="255588" cy="273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76287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>
                <a:latin typeface="CMU Bright SemiBold"/>
                <a:cs typeface="CMU Bright SemiBold"/>
              </a:rPr>
              <a:t>BackPropagation</a:t>
            </a:r>
            <a:r>
              <a:rPr lang="en-US" sz="4000" dirty="0">
                <a:latin typeface="CMU Bright SemiBold"/>
                <a:cs typeface="CMU Bright SemiBold"/>
              </a:rPr>
              <a:t> Through Time (BPTT)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9854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One of the methods used to train RNNs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The unfolded network (used during forward pass) is treated as one big feed-forward network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This unfolded network accepts the whole time series as input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The weight updates are computed for each copy in the unfolded network, then summed (or averaged) and then applied to the RNN weights</a:t>
            </a:r>
          </a:p>
        </p:txBody>
      </p:sp>
    </p:spTree>
    <p:extLst>
      <p:ext uri="{BB962C8B-B14F-4D97-AF65-F5344CB8AC3E}">
        <p14:creationId xmlns:p14="http://schemas.microsoft.com/office/powerpoint/2010/main" val="1858081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Unfolded Vanilla RNN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90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91" name="Equation" r:id="rId5" imgW="152400" imgH="241300" progId="Equation.DSMT4">
                  <p:embed/>
                </p:oleObj>
              </mc:Choice>
              <mc:Fallback>
                <p:oleObj name="Equation" r:id="rId5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Rectangle 31"/>
          <p:cNvSpPr/>
          <p:nvPr/>
        </p:nvSpPr>
        <p:spPr>
          <a:xfrm rot="16200000">
            <a:off x="747435" y="4599945"/>
            <a:ext cx="1049363" cy="1023306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 rot="16200000">
            <a:off x="1030235" y="4851557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154355" y="497927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>
            <a:stCxn id="33" idx="6"/>
          </p:cNvCxnSpPr>
          <p:nvPr/>
        </p:nvCxnSpPr>
        <p:spPr>
          <a:xfrm rot="16200000">
            <a:off x="971319" y="4533547"/>
            <a:ext cx="634532" cy="14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60" idx="0"/>
            <a:endCxn id="33" idx="1"/>
          </p:cNvCxnSpPr>
          <p:nvPr/>
        </p:nvCxnSpPr>
        <p:spPr>
          <a:xfrm flipV="1">
            <a:off x="1025286" y="5291317"/>
            <a:ext cx="80400" cy="113543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H="1" flipV="1">
            <a:off x="1469995" y="5291318"/>
            <a:ext cx="75452" cy="69001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1083030" y="3853840"/>
            <a:ext cx="405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1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60474" y="6426750"/>
            <a:ext cx="529624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MU Bright Roman"/>
                <a:cs typeface="CMU Bright Roman"/>
              </a:rPr>
              <a:t> x</a:t>
            </a:r>
            <a:r>
              <a:rPr lang="en-US" sz="1600" i="1" baseline="-25000" dirty="0">
                <a:latin typeface="CMU Bright Roman"/>
                <a:cs typeface="CMU Bright Roman"/>
              </a:rPr>
              <a:t>1  </a:t>
            </a:r>
            <a:r>
              <a:rPr lang="en-US" sz="1600" i="1" dirty="0">
                <a:latin typeface="CMU Bright Roman"/>
                <a:cs typeface="CMU Bright Roman"/>
              </a:rPr>
              <a:t>      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089766" y="3183023"/>
            <a:ext cx="398953" cy="366300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31" name="Straight Arrow Connector 30"/>
          <p:cNvCxnSpPr>
            <a:stCxn id="164" idx="0"/>
            <a:endCxn id="30" idx="2"/>
          </p:cNvCxnSpPr>
          <p:nvPr/>
        </p:nvCxnSpPr>
        <p:spPr>
          <a:xfrm flipV="1">
            <a:off x="1285852" y="3549323"/>
            <a:ext cx="3391" cy="30451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1047059" y="1339501"/>
            <a:ext cx="498388" cy="457597"/>
          </a:xfrm>
          <a:prstGeom prst="rect">
            <a:avLst/>
          </a:prstGeom>
          <a:solidFill>
            <a:srgbClr val="FFFF00">
              <a:alpha val="33000"/>
            </a:srgb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1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93320" y="2011443"/>
            <a:ext cx="3935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>
                <a:latin typeface="CMU Bright Roman"/>
                <a:cs typeface="CMU Bright Roman"/>
              </a:rPr>
              <a:t>y</a:t>
            </a:r>
            <a:r>
              <a:rPr lang="en-US" sz="1600" i="1" baseline="-25000" dirty="0">
                <a:latin typeface="CMU Bright Roman"/>
                <a:cs typeface="CMU Bright Roman"/>
              </a:rPr>
              <a:t>1</a:t>
            </a:r>
          </a:p>
        </p:txBody>
      </p:sp>
      <p:cxnSp>
        <p:nvCxnSpPr>
          <p:cNvPr id="51" name="Straight Arrow Connector 50"/>
          <p:cNvCxnSpPr>
            <a:stCxn id="50" idx="0"/>
            <a:endCxn id="49" idx="2"/>
          </p:cNvCxnSpPr>
          <p:nvPr/>
        </p:nvCxnSpPr>
        <p:spPr>
          <a:xfrm flipV="1">
            <a:off x="1290089" y="1797098"/>
            <a:ext cx="6164" cy="21434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30" idx="0"/>
            <a:endCxn id="50" idx="2"/>
          </p:cNvCxnSpPr>
          <p:nvPr/>
        </p:nvCxnSpPr>
        <p:spPr>
          <a:xfrm flipV="1">
            <a:off x="1289243" y="2349997"/>
            <a:ext cx="846" cy="83302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2" name="Group 81"/>
          <p:cNvGrpSpPr/>
          <p:nvPr/>
        </p:nvGrpSpPr>
        <p:grpSpPr>
          <a:xfrm>
            <a:off x="2133502" y="1339501"/>
            <a:ext cx="1023306" cy="5087249"/>
            <a:chOff x="760464" y="1015453"/>
            <a:chExt cx="1023306" cy="5087249"/>
          </a:xfrm>
        </p:grpSpPr>
        <p:grpSp>
          <p:nvGrpSpPr>
            <p:cNvPr id="83" name="Group 82"/>
            <p:cNvGrpSpPr/>
            <p:nvPr/>
          </p:nvGrpSpPr>
          <p:grpSpPr>
            <a:xfrm rot="16200000">
              <a:off x="-155445" y="4163487"/>
              <a:ext cx="2855124" cy="1023306"/>
              <a:chOff x="2968949" y="2449058"/>
              <a:chExt cx="2855124" cy="1023306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92" name="Freeform 91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Arrow Connector 92"/>
              <p:cNvCxnSpPr>
                <a:stCxn id="91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stCxn id="64" idx="0"/>
                <a:endCxn id="91" idx="1"/>
              </p:cNvCxnSpPr>
              <p:nvPr/>
            </p:nvCxnSpPr>
            <p:spPr>
              <a:xfrm rot="5400000" flipV="1">
                <a:off x="3611910" y="2019594"/>
                <a:ext cx="131725" cy="141764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>
                <a:endCxn id="91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</p:grpSp>
        <p:sp>
          <p:nvSpPr>
            <p:cNvPr id="84" name="Rectangle 8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5" name="Straight Arrow Connector 84"/>
            <p:cNvCxnSpPr>
              <a:stCxn id="96" idx="0"/>
              <a:endCxn id="8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1036659" y="101545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093149" y="1685453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88" name="Straight Arrow Connector 87"/>
            <p:cNvCxnSpPr>
              <a:stCxn id="87" idx="0"/>
              <a:endCxn id="86" idx="2"/>
            </p:cNvCxnSpPr>
            <p:nvPr/>
          </p:nvCxnSpPr>
          <p:spPr>
            <a:xfrm flipH="1" flipV="1">
              <a:off x="1285853" y="1473050"/>
              <a:ext cx="4065" cy="21240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84" idx="0"/>
              <a:endCxn id="87" idx="2"/>
            </p:cNvCxnSpPr>
            <p:nvPr/>
          </p:nvCxnSpPr>
          <p:spPr>
            <a:xfrm flipV="1">
              <a:off x="1289243" y="2024007"/>
              <a:ext cx="675" cy="55275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3468036" y="1339501"/>
            <a:ext cx="1023306" cy="5087249"/>
            <a:chOff x="760463" y="1306873"/>
            <a:chExt cx="1023306" cy="5087249"/>
          </a:xfrm>
        </p:grpSpPr>
        <p:grpSp>
          <p:nvGrpSpPr>
            <p:cNvPr id="99" name="Group 98"/>
            <p:cNvGrpSpPr/>
            <p:nvPr/>
          </p:nvGrpSpPr>
          <p:grpSpPr>
            <a:xfrm rot="16200000">
              <a:off x="-301156" y="4309198"/>
              <a:ext cx="3146543" cy="1023306"/>
              <a:chOff x="2677530" y="2449058"/>
              <a:chExt cx="3146543" cy="1023306"/>
            </a:xfrm>
          </p:grpSpPr>
          <p:sp>
            <p:nvSpPr>
              <p:cNvPr id="106" name="Rectangle 105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108" name="Freeform 107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9" name="Straight Arrow Connector 108"/>
              <p:cNvCxnSpPr>
                <a:stCxn id="107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/>
              <p:cNvCxnSpPr>
                <a:stCxn id="65" idx="0"/>
                <a:endCxn id="107" idx="1"/>
              </p:cNvCxnSpPr>
              <p:nvPr/>
            </p:nvCxnSpPr>
            <p:spPr>
              <a:xfrm rot="5400000" flipV="1">
                <a:off x="3474342" y="1882027"/>
                <a:ext cx="115442" cy="1709066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>
                <a:endCxn id="107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1" name="Straight Arrow Connector 100"/>
            <p:cNvCxnSpPr>
              <a:stCxn id="112" idx="0"/>
              <a:endCxn id="10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104" name="Straight Arrow Connector 103"/>
            <p:cNvCxnSpPr>
              <a:stCxn id="103" idx="0"/>
              <a:endCxn id="102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100" idx="0"/>
              <a:endCxn id="103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Freeform 116"/>
          <p:cNvSpPr/>
          <p:nvPr/>
        </p:nvSpPr>
        <p:spPr>
          <a:xfrm>
            <a:off x="1404585" y="3848765"/>
            <a:ext cx="1430243" cy="2289457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2748828" y="3559603"/>
            <a:ext cx="1430243" cy="2256170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1058880" y="5951064"/>
            <a:ext cx="1023307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0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409697" y="5635520"/>
            <a:ext cx="1023307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744391" y="5313071"/>
            <a:ext cx="1023307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2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2082187" y="6426750"/>
            <a:ext cx="529624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MU Bright Roman"/>
                <a:cs typeface="CMU Bright Roman"/>
              </a:rPr>
              <a:t> x</a:t>
            </a:r>
            <a:r>
              <a:rPr lang="en-US" sz="1600" i="1" baseline="-25000" dirty="0">
                <a:latin typeface="CMU Bright Roman"/>
                <a:cs typeface="CMU Bright Roman"/>
              </a:rPr>
              <a:t>2 </a:t>
            </a:r>
            <a:r>
              <a:rPr lang="en-US" sz="1600" i="1" dirty="0">
                <a:latin typeface="CMU Bright Roman"/>
                <a:cs typeface="CMU Bright Roman"/>
              </a:rPr>
              <a:t>      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433004" y="6426750"/>
            <a:ext cx="529624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MU Bright Roman"/>
                <a:cs typeface="CMU Bright Roman"/>
              </a:rPr>
              <a:t> x</a:t>
            </a:r>
            <a:r>
              <a:rPr lang="en-US" sz="1600" i="1" baseline="-25000" dirty="0">
                <a:latin typeface="CMU Bright Roman"/>
                <a:cs typeface="CMU Bright Roman"/>
              </a:rPr>
              <a:t>3 </a:t>
            </a:r>
            <a:r>
              <a:rPr lang="en-US" sz="1600" i="1" dirty="0">
                <a:latin typeface="CMU Bright Roman"/>
                <a:cs typeface="CMU Bright Roman"/>
              </a:rPr>
              <a:t>      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90142" y="2519592"/>
            <a:ext cx="4028364" cy="3836758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4767698" y="2521183"/>
            <a:ext cx="3974587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latin typeface="CMU Bright Roman"/>
                <a:cs typeface="CMU Bright Roman"/>
              </a:rPr>
              <a:t>Treat the unfolded network as one big feed-forward network!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CMU Bright Roman"/>
              <a:cs typeface="CMU Bright Roman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MU Bright Roman"/>
                <a:cs typeface="CMU Bright Roman"/>
              </a:rPr>
              <a:t>This big network takes in entire sequence as an input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CMU Bright Roman"/>
              <a:cs typeface="CMU Bright Roman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MU Bright Roman"/>
                <a:cs typeface="CMU Bright Roman"/>
              </a:rPr>
              <a:t>Compute gradients through the usual </a:t>
            </a:r>
            <a:r>
              <a:rPr lang="en-US" dirty="0" err="1">
                <a:latin typeface="CMU Bright Roman"/>
                <a:cs typeface="CMU Bright Roman"/>
              </a:rPr>
              <a:t>backpropagation</a:t>
            </a:r>
            <a:endParaRPr lang="en-US" dirty="0">
              <a:latin typeface="CMU Bright Roman"/>
              <a:cs typeface="CMU Bright Roman"/>
            </a:endParaRPr>
          </a:p>
          <a:p>
            <a:endParaRPr lang="en-US" dirty="0">
              <a:latin typeface="CMU Bright Roman"/>
              <a:cs typeface="CMU Bright Roman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MU Bright Roman"/>
                <a:cs typeface="CMU Bright Roman"/>
              </a:rPr>
              <a:t>Update shared weights</a:t>
            </a:r>
          </a:p>
        </p:txBody>
      </p:sp>
    </p:spTree>
    <p:extLst>
      <p:ext uri="{BB962C8B-B14F-4D97-AF65-F5344CB8AC3E}">
        <p14:creationId xmlns:p14="http://schemas.microsoft.com/office/powerpoint/2010/main" val="7069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7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Recurrent Neural Networks (RNNs)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MU Bright SemiBold"/>
                <a:cs typeface="CMU Bright SemiBold"/>
              </a:rPr>
              <a:t>R</a:t>
            </a:r>
            <a:r>
              <a:rPr lang="en-US" sz="2400" dirty="0">
                <a:latin typeface="CMU Bright Roman"/>
                <a:cs typeface="CMU Bright Roman"/>
              </a:rPr>
              <a:t>ecurrent </a:t>
            </a:r>
            <a:r>
              <a:rPr lang="en-US" sz="2400" dirty="0">
                <a:latin typeface="CMU Bright SemiBold"/>
                <a:cs typeface="CMU Bright SemiBold"/>
              </a:rPr>
              <a:t>N</a:t>
            </a:r>
            <a:r>
              <a:rPr lang="en-US" sz="2400" dirty="0">
                <a:latin typeface="CMU Bright Roman"/>
                <a:cs typeface="CMU Bright Roman"/>
              </a:rPr>
              <a:t>eural </a:t>
            </a:r>
            <a:r>
              <a:rPr lang="en-US" sz="2400" dirty="0">
                <a:latin typeface="CMU Bright SemiBold"/>
                <a:cs typeface="CMU Bright SemiBold"/>
              </a:rPr>
              <a:t>N</a:t>
            </a:r>
            <a:r>
              <a:rPr lang="en-US" sz="2400" dirty="0">
                <a:latin typeface="CMU Bright Roman"/>
                <a:cs typeface="CMU Bright Roman"/>
              </a:rPr>
              <a:t>etwork</a:t>
            </a:r>
            <a:r>
              <a:rPr lang="en-US" sz="2400" dirty="0">
                <a:latin typeface="CMU Bright SemiBold"/>
                <a:cs typeface="CMU Bright SemiBold"/>
              </a:rPr>
              <a:t>s </a:t>
            </a:r>
            <a:r>
              <a:rPr lang="en-US" sz="2400" dirty="0">
                <a:solidFill>
                  <a:srgbClr val="FF0000"/>
                </a:solidFill>
                <a:latin typeface="CMU Bright Roman"/>
                <a:cs typeface="CMU Bright Roman"/>
              </a:rPr>
              <a:t>take the previous output or hidden states as inputs</a:t>
            </a:r>
            <a:r>
              <a:rPr lang="en-US" sz="2400" dirty="0">
                <a:latin typeface="CMU Bright Roman"/>
                <a:cs typeface="CMU Bright Roman"/>
              </a:rPr>
              <a:t>. 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solidFill>
                  <a:srgbClr val="FF0000"/>
                </a:solidFill>
                <a:latin typeface="CMU Bright Roman"/>
                <a:cs typeface="CMU Bright Roman"/>
              </a:rPr>
              <a:t>The composite(</a:t>
            </a:r>
            <a:r>
              <a:rPr lang="zh-CN" altLang="en-US" sz="2400" dirty="0">
                <a:solidFill>
                  <a:srgbClr val="FF0000"/>
                </a:solidFill>
                <a:latin typeface="CMU Bright Roman"/>
                <a:cs typeface="CMU Bright Roman"/>
              </a:rPr>
              <a:t>综合</a:t>
            </a:r>
            <a:r>
              <a:rPr lang="en-US" altLang="zh-CN" sz="2400" dirty="0">
                <a:solidFill>
                  <a:srgbClr val="FF0000"/>
                </a:solidFill>
                <a:latin typeface="CMU Bright Roman"/>
                <a:cs typeface="CMU Bright Roman"/>
              </a:rPr>
              <a:t>)</a:t>
            </a:r>
            <a:r>
              <a:rPr lang="en-US" sz="2400" dirty="0">
                <a:solidFill>
                  <a:srgbClr val="FF0000"/>
                </a:solidFill>
                <a:latin typeface="CMU Bright Roman"/>
                <a:cs typeface="CMU Bright Roman"/>
              </a:rPr>
              <a:t> input at time </a:t>
            </a:r>
            <a:r>
              <a:rPr lang="en-US" sz="2400" dirty="0">
                <a:solidFill>
                  <a:srgbClr val="FF0000"/>
                </a:solidFill>
                <a:latin typeface="CMU Bright Oblique"/>
                <a:cs typeface="CMU Bright Oblique"/>
              </a:rPr>
              <a:t>t</a:t>
            </a:r>
            <a:r>
              <a:rPr lang="en-US" sz="2400" dirty="0">
                <a:solidFill>
                  <a:srgbClr val="FF0000"/>
                </a:solidFill>
                <a:latin typeface="CMU Bright Roman"/>
                <a:cs typeface="CMU Bright Roman"/>
              </a:rPr>
              <a:t> has some historical information about the happenings at time T &lt; </a:t>
            </a:r>
            <a:r>
              <a:rPr lang="en-US" sz="2400" dirty="0">
                <a:solidFill>
                  <a:srgbClr val="FF0000"/>
                </a:solidFill>
                <a:latin typeface="CMU Bright Oblique"/>
                <a:cs typeface="CMU Bright Oblique"/>
              </a:rPr>
              <a:t>t</a:t>
            </a:r>
          </a:p>
          <a:p>
            <a:endParaRPr lang="en-US" sz="2400" dirty="0">
              <a:solidFill>
                <a:srgbClr val="FF0000"/>
              </a:solidFill>
              <a:latin typeface="CMU Bright Oblique"/>
              <a:cs typeface="CMU Bright Oblique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RNNs are useful as their intermediate(</a:t>
            </a:r>
            <a:r>
              <a:rPr lang="zh-CN" altLang="en-US" sz="2400" dirty="0">
                <a:latin typeface="CMU Bright Roman"/>
                <a:cs typeface="CMU Bright Roman"/>
              </a:rPr>
              <a:t>中间</a:t>
            </a:r>
            <a:r>
              <a:rPr lang="en-US" altLang="zh-CN" sz="2400" dirty="0">
                <a:latin typeface="CMU Bright Roman"/>
                <a:cs typeface="CMU Bright Roman"/>
              </a:rPr>
              <a:t>)</a:t>
            </a:r>
            <a:r>
              <a:rPr lang="en-US" sz="2400" dirty="0">
                <a:latin typeface="CMU Bright Roman"/>
                <a:cs typeface="CMU Bright Roman"/>
              </a:rPr>
              <a:t> values (state) can store information about past inputs for a time that is not fixed a priori(</a:t>
            </a:r>
            <a:r>
              <a:rPr lang="zh-CN" altLang="en-US" sz="2400" dirty="0">
                <a:latin typeface="CMU Bright Roman"/>
                <a:cs typeface="CMU Bright Roman"/>
              </a:rPr>
              <a:t>先验</a:t>
            </a:r>
            <a:r>
              <a:rPr lang="en-US" altLang="zh-CN" sz="2400" dirty="0">
                <a:latin typeface="CMU Bright Roman"/>
                <a:cs typeface="CMU Bright Roman"/>
              </a:rPr>
              <a:t>)</a:t>
            </a:r>
            <a:endParaRPr lang="en-US" sz="2400" dirty="0">
              <a:latin typeface="CMU Bright Roman"/>
              <a:cs typeface="CMU Bright Roman"/>
            </a:endParaRPr>
          </a:p>
          <a:p>
            <a:pPr marL="0" indent="0">
              <a:buNone/>
            </a:pPr>
            <a:endParaRPr lang="en-US" sz="2000" dirty="0">
              <a:latin typeface="CMU Bright Oblique"/>
              <a:cs typeface="CMU Bright Oblique"/>
            </a:endParaRPr>
          </a:p>
        </p:txBody>
      </p:sp>
    </p:spTree>
    <p:extLst>
      <p:ext uri="{BB962C8B-B14F-4D97-AF65-F5344CB8AC3E}">
        <p14:creationId xmlns:p14="http://schemas.microsoft.com/office/powerpoint/2010/main" val="137015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Unfolded Vanilla RNN Forward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14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15" name="Equation" r:id="rId5" imgW="152400" imgH="241300" progId="Equation.DSMT4">
                  <p:embed/>
                </p:oleObj>
              </mc:Choice>
              <mc:Fallback>
                <p:oleObj name="Equation" r:id="rId5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3" name="Group 52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5" name="Group 4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34" name="Freeform 3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Arrow Connector 61"/>
              <p:cNvCxnSpPr>
                <a:stCxn id="3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Arrow Connector 124"/>
              <p:cNvCxnSpPr>
                <a:endCxn id="3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/>
              <p:cNvCxnSpPr>
                <a:endCxn id="3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1" name="Straight Arrow Connector 30"/>
            <p:cNvCxnSpPr>
              <a:stCxn id="164" idx="0"/>
              <a:endCxn id="3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51" name="Straight Arrow Connector 50"/>
            <p:cNvCxnSpPr>
              <a:stCxn id="50" idx="0"/>
              <a:endCxn id="49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>
              <a:stCxn id="30" idx="0"/>
              <a:endCxn id="50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83" name="Group 8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92" name="Freeform 91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Arrow Connector 92"/>
              <p:cNvCxnSpPr>
                <a:stCxn id="91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endCxn id="91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>
                <a:endCxn id="91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84" name="Rectangle 8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5" name="Straight Arrow Connector 84"/>
            <p:cNvCxnSpPr>
              <a:stCxn id="96" idx="0"/>
              <a:endCxn id="8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88" name="Straight Arrow Connector 87"/>
            <p:cNvCxnSpPr>
              <a:stCxn id="87" idx="0"/>
              <a:endCxn id="8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84" idx="0"/>
              <a:endCxn id="8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3468037" y="1557577"/>
            <a:ext cx="1023307" cy="4484055"/>
            <a:chOff x="760464" y="1306873"/>
            <a:chExt cx="1023307" cy="4484055"/>
          </a:xfrm>
        </p:grpSpPr>
        <p:grpSp>
          <p:nvGrpSpPr>
            <p:cNvPr id="99" name="Group 98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106" name="Rectangle 105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108" name="Freeform 107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9" name="Straight Arrow Connector 108"/>
              <p:cNvCxnSpPr>
                <a:stCxn id="107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/>
              <p:cNvCxnSpPr>
                <a:endCxn id="107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>
                <a:endCxn id="107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1" name="Straight Arrow Connector 100"/>
            <p:cNvCxnSpPr>
              <a:stCxn id="112" idx="0"/>
              <a:endCxn id="10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104" name="Straight Arrow Connector 103"/>
            <p:cNvCxnSpPr>
              <a:stCxn id="103" idx="0"/>
              <a:endCxn id="102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100" idx="0"/>
              <a:endCxn id="103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Freeform 116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3321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41</a:t>
            </a:fld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18" name="Group 17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27" name="Freeform 26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Arrow Connector 27"/>
              <p:cNvCxnSpPr>
                <a:stCxn id="26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>
                <a:endCxn id="26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>
                <a:endCxn id="26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9" name="Rectangle 18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20" name="Straight Arrow Connector 19"/>
            <p:cNvCxnSpPr>
              <a:stCxn id="31" idx="0"/>
              <a:endCxn id="19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23" name="Straight Arrow Connector 22"/>
            <p:cNvCxnSpPr>
              <a:stCxn id="22" idx="0"/>
              <a:endCxn id="21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9" idx="0"/>
              <a:endCxn id="22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37" name="Group 36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46" name="Freeform 45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" name="Straight Arrow Connector 46"/>
              <p:cNvCxnSpPr>
                <a:stCxn id="45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>
                <a:endCxn id="45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>
                <a:endCxn id="45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TextBox 49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8" name="Rectangle 37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9" name="Straight Arrow Connector 38"/>
            <p:cNvCxnSpPr>
              <a:stCxn id="50" idx="0"/>
              <a:endCxn id="38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42" name="Straight Arrow Connector 41"/>
            <p:cNvCxnSpPr>
              <a:stCxn id="41" idx="0"/>
              <a:endCxn id="40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38" idx="0"/>
              <a:endCxn id="41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3468037" y="1557577"/>
            <a:ext cx="1023307" cy="4484055"/>
            <a:chOff x="760464" y="1306873"/>
            <a:chExt cx="1023307" cy="4484055"/>
          </a:xfrm>
        </p:grpSpPr>
        <p:grpSp>
          <p:nvGrpSpPr>
            <p:cNvPr id="53" name="Group 5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64" name="Freeform 6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/>
              <p:cNvCxnSpPr>
                <a:stCxn id="6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/>
              <p:cNvCxnSpPr>
                <a:endCxn id="6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>
                <a:endCxn id="6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TextBox 67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55" name="Straight Arrow Connector 54"/>
            <p:cNvCxnSpPr>
              <a:stCxn id="68" idx="0"/>
              <a:endCxn id="5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58" name="Straight Arrow Connector 57"/>
            <p:cNvCxnSpPr>
              <a:stCxn id="57" idx="0"/>
              <a:endCxn id="5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>
              <a:stCxn id="54" idx="0"/>
              <a:endCxn id="5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Freeform 69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reeform 70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Unfolded Vanilla RNN Backward</a:t>
            </a:r>
          </a:p>
        </p:txBody>
      </p:sp>
    </p:spTree>
    <p:extLst>
      <p:ext uri="{BB962C8B-B14F-4D97-AF65-F5344CB8AC3E}">
        <p14:creationId xmlns:p14="http://schemas.microsoft.com/office/powerpoint/2010/main" val="14568555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Vanilla RNN Backward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42</a:t>
            </a:fld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18" name="Group 17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27" name="Freeform 26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Arrow Connector 27"/>
              <p:cNvCxnSpPr>
                <a:stCxn id="26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>
                <a:endCxn id="26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>
                <a:endCxn id="26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9" name="Rectangle 18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20" name="Straight Arrow Connector 19"/>
            <p:cNvCxnSpPr>
              <a:stCxn id="31" idx="0"/>
              <a:endCxn id="19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23" name="Straight Arrow Connector 22"/>
            <p:cNvCxnSpPr>
              <a:stCxn id="22" idx="0"/>
              <a:endCxn id="21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9" idx="0"/>
              <a:endCxn id="22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37" name="Group 36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46" name="Freeform 45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" name="Straight Arrow Connector 46"/>
              <p:cNvCxnSpPr>
                <a:stCxn id="45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>
                <a:endCxn id="45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>
                <a:endCxn id="45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TextBox 49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8" name="Rectangle 37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9" name="Straight Arrow Connector 38"/>
            <p:cNvCxnSpPr>
              <a:stCxn id="50" idx="0"/>
              <a:endCxn id="38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42" name="Straight Arrow Connector 41"/>
            <p:cNvCxnSpPr>
              <a:stCxn id="41" idx="0"/>
              <a:endCxn id="40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38" idx="0"/>
              <a:endCxn id="41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3468037" y="1557577"/>
            <a:ext cx="1023307" cy="4484055"/>
            <a:chOff x="760464" y="1306873"/>
            <a:chExt cx="1023307" cy="4484055"/>
          </a:xfrm>
        </p:grpSpPr>
        <p:grpSp>
          <p:nvGrpSpPr>
            <p:cNvPr id="53" name="Group 5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64" name="Freeform 6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/>
              <p:cNvCxnSpPr>
                <a:stCxn id="6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/>
              <p:cNvCxnSpPr>
                <a:endCxn id="6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>
                <a:endCxn id="6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TextBox 67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55" name="Straight Arrow Connector 54"/>
            <p:cNvCxnSpPr>
              <a:stCxn id="68" idx="0"/>
              <a:endCxn id="5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58" name="Straight Arrow Connector 57"/>
            <p:cNvCxnSpPr>
              <a:stCxn id="57" idx="0"/>
              <a:endCxn id="5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>
              <a:stCxn id="54" idx="0"/>
              <a:endCxn id="5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Freeform 69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reeform 70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0" name="Object 59"/>
          <p:cNvGraphicFramePr>
            <a:graphicFrameLocks noChangeAspect="1"/>
          </p:cNvGraphicFramePr>
          <p:nvPr>
            <p:extLst/>
          </p:nvPr>
        </p:nvGraphicFramePr>
        <p:xfrm>
          <a:off x="4712213" y="1417638"/>
          <a:ext cx="2136775" cy="176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38" name="Equation" r:id="rId4" imgW="1384300" imgH="1143000" progId="Equation.DSMT4">
                  <p:embed/>
                </p:oleObj>
              </mc:Choice>
              <mc:Fallback>
                <p:oleObj name="Equation" r:id="rId4" imgW="1384300" imgH="1143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2213" y="1417638"/>
                        <a:ext cx="2136775" cy="176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" name="Object 61"/>
          <p:cNvGraphicFramePr>
            <a:graphicFrameLocks noChangeAspect="1"/>
          </p:cNvGraphicFramePr>
          <p:nvPr>
            <p:extLst/>
          </p:nvPr>
        </p:nvGraphicFramePr>
        <p:xfrm>
          <a:off x="4712213" y="3845013"/>
          <a:ext cx="4351337" cy="184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39" name="Equation" r:id="rId6" imgW="2819400" imgH="1193800" progId="Equation.DSMT4">
                  <p:embed/>
                </p:oleObj>
              </mc:Choice>
              <mc:Fallback>
                <p:oleObj name="Equation" r:id="rId6" imgW="2819400" imgH="119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12213" y="3845013"/>
                        <a:ext cx="4351337" cy="184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427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Issues with the Vanilla RNNs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599251" cy="479854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In the same way a product of k real numbers can shrink to zero or explode to infinity, so can a product of matrices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It is sufficient for           </a:t>
            </a:r>
            <a:r>
              <a:rPr lang="zh-CN" altLang="en-US" sz="2400" dirty="0">
                <a:latin typeface="CMU Bright Roman"/>
                <a:cs typeface="CMU Bright Roman"/>
              </a:rPr>
              <a:t>    </a:t>
            </a:r>
            <a:r>
              <a:rPr lang="en-US" sz="2400" dirty="0">
                <a:latin typeface="CMU Bright Roman"/>
                <a:cs typeface="CMU Bright Roman"/>
              </a:rPr>
              <a:t>, </a:t>
            </a:r>
            <a:r>
              <a:rPr lang="zh-CN" altLang="en-US" sz="2400" dirty="0">
                <a:latin typeface="CMU Bright Roman"/>
                <a:cs typeface="CMU Bright Roman"/>
              </a:rPr>
              <a:t>  </a:t>
            </a:r>
            <a:r>
              <a:rPr lang="en-US" sz="2400" dirty="0">
                <a:latin typeface="CMU Bright Roman"/>
                <a:cs typeface="CMU Bright Roman"/>
              </a:rPr>
              <a:t>where    is the largest singular value of W, for the </a:t>
            </a:r>
            <a:r>
              <a:rPr lang="en-US" sz="2400" dirty="0">
                <a:latin typeface="CMU Bright SemiBold"/>
                <a:cs typeface="CMU Bright SemiBold"/>
              </a:rPr>
              <a:t>vanishing gradients</a:t>
            </a:r>
            <a:r>
              <a:rPr lang="en-US" sz="2400" dirty="0">
                <a:latin typeface="CMU Bright Roman"/>
                <a:cs typeface="CMU Bright Roman"/>
              </a:rPr>
              <a:t> problem to occur and it is necessary for </a:t>
            </a:r>
            <a:r>
              <a:rPr lang="en-US" sz="2400" dirty="0">
                <a:latin typeface="CMU Bright SemiBold"/>
                <a:cs typeface="CMU Bright SemiBold"/>
              </a:rPr>
              <a:t>exploding gradients</a:t>
            </a:r>
            <a:r>
              <a:rPr lang="en-US" sz="2400" dirty="0">
                <a:latin typeface="CMU Bright Roman"/>
                <a:cs typeface="CMU Bright Roman"/>
              </a:rPr>
              <a:t> that          </a:t>
            </a:r>
            <a:r>
              <a:rPr lang="zh-CN" altLang="en-US" sz="2400" dirty="0">
                <a:latin typeface="CMU Bright Roman"/>
                <a:cs typeface="CMU Bright Roman"/>
              </a:rPr>
              <a:t>    </a:t>
            </a:r>
            <a:r>
              <a:rPr lang="en-US" sz="2400" dirty="0">
                <a:latin typeface="CMU Bright Roman"/>
                <a:cs typeface="CMU Bright Roman"/>
              </a:rPr>
              <a:t>, where       </a:t>
            </a:r>
            <a:r>
              <a:rPr lang="zh-CN" altLang="en-US" sz="2400" dirty="0">
                <a:latin typeface="CMU Bright Roman"/>
                <a:cs typeface="CMU Bright Roman"/>
              </a:rPr>
              <a:t>      </a:t>
            </a:r>
            <a:r>
              <a:rPr lang="en-US" sz="2400" dirty="0">
                <a:latin typeface="CMU Bright Roman"/>
                <a:cs typeface="CMU Bright Roman"/>
              </a:rPr>
              <a:t>for the </a:t>
            </a:r>
            <a:r>
              <a:rPr lang="en-US" sz="2400" dirty="0" err="1">
                <a:latin typeface="CMU Bright Roman"/>
                <a:cs typeface="CMU Bright Roman"/>
              </a:rPr>
              <a:t>tanh</a:t>
            </a:r>
            <a:r>
              <a:rPr lang="en-US" sz="2400" dirty="0">
                <a:latin typeface="CMU Bright Roman"/>
                <a:cs typeface="CMU Bright Roman"/>
              </a:rPr>
              <a:t> non-linearity and          for the sigmoid non-linearity </a:t>
            </a:r>
            <a:r>
              <a:rPr lang="en-US" sz="2400" baseline="30000" dirty="0">
                <a:latin typeface="CMU Bright Roman"/>
                <a:cs typeface="CMU Bright Roman"/>
              </a:rPr>
              <a:t>1</a:t>
            </a:r>
          </a:p>
          <a:p>
            <a:endParaRPr lang="en-US" sz="2400" baseline="300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Exploding gradients are often controlled with gradient element-wise or norm clipping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0136623"/>
              </p:ext>
            </p:extLst>
          </p:nvPr>
        </p:nvGraphicFramePr>
        <p:xfrm>
          <a:off x="3084158" y="2936538"/>
          <a:ext cx="1010657" cy="3416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01" name="Equation" r:id="rId3" imgW="901700" imgH="304800" progId="Equation.DSMT4">
                  <p:embed/>
                </p:oleObj>
              </mc:Choice>
              <mc:Fallback>
                <p:oleObj name="Equation" r:id="rId3" imgW="901700" imgH="304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84158" y="2936538"/>
                        <a:ext cx="1010657" cy="3416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5885018"/>
              </p:ext>
            </p:extLst>
          </p:nvPr>
        </p:nvGraphicFramePr>
        <p:xfrm>
          <a:off x="5202742" y="2936856"/>
          <a:ext cx="271463" cy="341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02" name="Equation" r:id="rId5" imgW="241300" imgH="304800" progId="Equation.DSMT4">
                  <p:embed/>
                </p:oleObj>
              </mc:Choice>
              <mc:Fallback>
                <p:oleObj name="Equation" r:id="rId5" imgW="241300" imgH="304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202742" y="2936856"/>
                        <a:ext cx="271463" cy="341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0046889"/>
              </p:ext>
            </p:extLst>
          </p:nvPr>
        </p:nvGraphicFramePr>
        <p:xfrm>
          <a:off x="5571481" y="3699510"/>
          <a:ext cx="1010657" cy="3416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03" name="Equation" r:id="rId7" imgW="901700" imgH="304800" progId="Equation.DSMT4">
                  <p:embed/>
                </p:oleObj>
              </mc:Choice>
              <mc:Fallback>
                <p:oleObj name="Equation" r:id="rId7" imgW="901700" imgH="304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71481" y="3699510"/>
                        <a:ext cx="1010657" cy="3416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8883695"/>
              </p:ext>
            </p:extLst>
          </p:nvPr>
        </p:nvGraphicFramePr>
        <p:xfrm>
          <a:off x="4094815" y="3999472"/>
          <a:ext cx="600075" cy="32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04" name="Equation" r:id="rId9" imgW="533400" imgH="292100" progId="Equation.DSMT4">
                  <p:embed/>
                </p:oleObj>
              </mc:Choice>
              <mc:Fallback>
                <p:oleObj name="Equation" r:id="rId9" imgW="533400" imgH="292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94815" y="3999472"/>
                        <a:ext cx="600075" cy="327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57200" y="6398745"/>
            <a:ext cx="7891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latin typeface="CMU Bright Roman"/>
                <a:cs typeface="CMU Bright Roman"/>
              </a:rPr>
              <a:t>1 </a:t>
            </a:r>
            <a:r>
              <a:rPr lang="en-US" dirty="0">
                <a:latin typeface="CMU Bright Roman"/>
                <a:cs typeface="CMU Bright Roman"/>
                <a:hlinkClick r:id="rId11"/>
              </a:rPr>
              <a:t>On the difficulty of training recurrent neural networks, Pascanu </a:t>
            </a:r>
            <a:r>
              <a:rPr lang="en-US" i="1" dirty="0">
                <a:latin typeface="CMU Bright Roman"/>
                <a:cs typeface="CMU Bright Roman"/>
                <a:hlinkClick r:id="rId11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11"/>
              </a:rPr>
              <a:t>., 2013</a:t>
            </a:r>
            <a:endParaRPr lang="en-US" baseline="30000" dirty="0">
              <a:latin typeface="CMU Bright Roman"/>
              <a:cs typeface="CMU Bright Roman"/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300993"/>
              </p:ext>
            </p:extLst>
          </p:nvPr>
        </p:nvGraphicFramePr>
        <p:xfrm>
          <a:off x="7548599" y="3672447"/>
          <a:ext cx="942975" cy="32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05" name="Equation" r:id="rId12" imgW="838200" imgH="292100" progId="Equation.DSMT4">
                  <p:embed/>
                </p:oleObj>
              </mc:Choice>
              <mc:Fallback>
                <p:oleObj name="Equation" r:id="rId12" imgW="838200" imgH="292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548599" y="3672447"/>
                        <a:ext cx="942975" cy="327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677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RNN</a:t>
            </a:r>
            <a:r>
              <a:rPr lang="zh-CN" altLang="en-US" dirty="0"/>
              <a:t>梯度消失和爆炸例子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94797"/>
            <a:ext cx="8229600" cy="3536768"/>
          </a:xfrm>
        </p:spPr>
      </p:pic>
    </p:spTree>
    <p:extLst>
      <p:ext uri="{BB962C8B-B14F-4D97-AF65-F5344CB8AC3E}">
        <p14:creationId xmlns:p14="http://schemas.microsoft.com/office/powerpoint/2010/main" val="14284870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RNN</a:t>
            </a:r>
            <a:r>
              <a:rPr lang="zh-CN" altLang="en-US" dirty="0"/>
              <a:t>梯度消失和爆炸例子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62272"/>
            <a:ext cx="8229600" cy="3001818"/>
          </a:xfrm>
        </p:spPr>
      </p:pic>
    </p:spTree>
    <p:extLst>
      <p:ext uri="{BB962C8B-B14F-4D97-AF65-F5344CB8AC3E}">
        <p14:creationId xmlns:p14="http://schemas.microsoft.com/office/powerpoint/2010/main" val="16302028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RNN</a:t>
            </a:r>
            <a:r>
              <a:rPr lang="zh-CN" altLang="en-US" dirty="0"/>
              <a:t>梯度消失和爆炸例子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810887"/>
            <a:ext cx="8229600" cy="2104588"/>
          </a:xfrm>
        </p:spPr>
      </p:pic>
    </p:spTree>
    <p:extLst>
      <p:ext uri="{BB962C8B-B14F-4D97-AF65-F5344CB8AC3E}">
        <p14:creationId xmlns:p14="http://schemas.microsoft.com/office/powerpoint/2010/main" val="17481683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RNN</a:t>
            </a:r>
            <a:r>
              <a:rPr lang="zh-CN" altLang="en-US" dirty="0"/>
              <a:t>梯度消失和爆炸例子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65677"/>
            <a:ext cx="8229600" cy="3395009"/>
          </a:xfrm>
        </p:spPr>
      </p:pic>
    </p:spTree>
    <p:extLst>
      <p:ext uri="{BB962C8B-B14F-4D97-AF65-F5344CB8AC3E}">
        <p14:creationId xmlns:p14="http://schemas.microsoft.com/office/powerpoint/2010/main" val="19530902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RNN</a:t>
            </a:r>
            <a:r>
              <a:rPr lang="zh-CN" altLang="en-US" dirty="0"/>
              <a:t>梯度消失和爆炸例子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61004"/>
            <a:ext cx="8229600" cy="4204354"/>
          </a:xfrm>
        </p:spPr>
      </p:pic>
    </p:spTree>
    <p:extLst>
      <p:ext uri="{BB962C8B-B14F-4D97-AF65-F5344CB8AC3E}">
        <p14:creationId xmlns:p14="http://schemas.microsoft.com/office/powerpoint/2010/main" val="9574135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RNN</a:t>
            </a:r>
            <a:r>
              <a:rPr lang="zh-CN" altLang="en-US" dirty="0"/>
              <a:t>梯度消失和爆炸例子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激活函数</a:t>
            </a:r>
            <a:r>
              <a:rPr lang="en-US" altLang="zh-CN" sz="2400" dirty="0" err="1"/>
              <a:t>tanh</a:t>
            </a:r>
            <a:r>
              <a:rPr lang="zh-CN" altLang="en-US" sz="2400" dirty="0"/>
              <a:t>和它的导数图像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512" y="1891897"/>
            <a:ext cx="6332977" cy="475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462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Sample Feed-forward Network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5</a:t>
            </a:fld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1071304" y="3817386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335944" y="3075445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844749" y="4517274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37" name="Straight Arrow Connector 36"/>
          <p:cNvCxnSpPr>
            <a:stCxn id="81" idx="0"/>
            <a:endCxn id="79" idx="2"/>
          </p:cNvCxnSpPr>
          <p:nvPr/>
        </p:nvCxnSpPr>
        <p:spPr>
          <a:xfrm flipH="1" flipV="1">
            <a:off x="1958066" y="4210578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79" idx="0"/>
            <a:endCxn id="80" idx="2"/>
          </p:cNvCxnSpPr>
          <p:nvPr/>
        </p:nvCxnSpPr>
        <p:spPr>
          <a:xfrm flipV="1">
            <a:off x="1958066" y="3468637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TextBox 131"/>
          <p:cNvSpPr txBox="1"/>
          <p:nvPr/>
        </p:nvSpPr>
        <p:spPr>
          <a:xfrm>
            <a:off x="1599665" y="4906430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1</a:t>
            </a:r>
          </a:p>
        </p:txBody>
      </p:sp>
    </p:spTree>
    <p:extLst>
      <p:ext uri="{BB962C8B-B14F-4D97-AF65-F5344CB8AC3E}">
        <p14:creationId xmlns:p14="http://schemas.microsoft.com/office/powerpoint/2010/main" val="732543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80" grpId="0" animBg="1"/>
      <p:bldP spid="81" grpId="0" animBg="1"/>
      <p:bldP spid="13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RNN</a:t>
            </a:r>
            <a:r>
              <a:rPr lang="zh-CN" altLang="en-US" dirty="0"/>
              <a:t>梯度消失和爆炸例子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60" y="1775225"/>
            <a:ext cx="8521479" cy="432401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30" y="5547739"/>
            <a:ext cx="6408639" cy="47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2416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Identity Relationship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754637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Recall </a:t>
            </a: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633788" y="4240434"/>
          <a:ext cx="1860550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08" name="Equation" r:id="rId3" imgW="1206500" imgH="254000" progId="Equation.DSMT4">
                  <p:embed/>
                </p:oleObj>
              </mc:Choice>
              <mc:Fallback>
                <p:oleObj name="Equation" r:id="rId3" imgW="12065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3788" y="4240434"/>
                        <a:ext cx="1860550" cy="392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925705" y="1497277"/>
          <a:ext cx="4351337" cy="184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09" name="Equation" r:id="rId5" imgW="2819400" imgH="1193800" progId="Equation.DSMT4">
                  <p:embed/>
                </p:oleObj>
              </mc:Choice>
              <mc:Fallback>
                <p:oleObj name="Equation" r:id="rId5" imgW="2819400" imgH="119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25705" y="1497277"/>
                        <a:ext cx="4351337" cy="184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457200" y="3400422"/>
            <a:ext cx="8229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latin typeface="CMU Bright Roman"/>
                <a:cs typeface="CMU Bright Roman"/>
              </a:rPr>
              <a:t>Suppose that instead of a matrix multiplication, we had an </a:t>
            </a:r>
            <a:r>
              <a:rPr lang="en-US" sz="2400" dirty="0">
                <a:latin typeface="CMU Bright SemiBold"/>
                <a:cs typeface="CMU Bright SemiBold"/>
              </a:rPr>
              <a:t>identity relationship</a:t>
            </a:r>
            <a:r>
              <a:rPr lang="en-US" sz="2400" dirty="0">
                <a:latin typeface="CMU Bright Roman"/>
                <a:cs typeface="CMU Bright Roman"/>
              </a:rPr>
              <a:t> between the hidden states</a:t>
            </a:r>
          </a:p>
        </p:txBody>
      </p:sp>
      <p:sp>
        <p:nvSpPr>
          <p:cNvPr id="8" name="Rectangle 7"/>
          <p:cNvSpPr/>
          <p:nvPr/>
        </p:nvSpPr>
        <p:spPr>
          <a:xfrm>
            <a:off x="584504" y="5614394"/>
            <a:ext cx="81022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latin typeface="CMU Bright Roman"/>
                <a:cs typeface="CMU Bright Roman"/>
              </a:rPr>
              <a:t>The gradient does not decay as the error is propagated all the way back aka “Constant Error Flow”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633788" y="4712694"/>
          <a:ext cx="1860550" cy="90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10" name="Equation" r:id="rId7" imgW="1104900" imgH="584200" progId="Equation.DSMT4">
                  <p:embed/>
                </p:oleObj>
              </mc:Choice>
              <mc:Fallback>
                <p:oleObj name="Equation" r:id="rId7" imgW="1104900" imgH="584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33788" y="4712694"/>
                        <a:ext cx="1860550" cy="90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6619875" y="1497277"/>
          <a:ext cx="2136775" cy="176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11" name="Equation" r:id="rId9" imgW="1384300" imgH="1143000" progId="Equation.DSMT4">
                  <p:embed/>
                </p:oleObj>
              </mc:Choice>
              <mc:Fallback>
                <p:oleObj name="Equation" r:id="rId9" imgW="1384300" imgH="1143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19875" y="1497277"/>
                        <a:ext cx="2136775" cy="176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4995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Identity Relationship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754637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Recall </a:t>
            </a: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633788" y="4240434"/>
          <a:ext cx="1860550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2" name="Equation" r:id="rId3" imgW="1206500" imgH="254000" progId="Equation.DSMT4">
                  <p:embed/>
                </p:oleObj>
              </mc:Choice>
              <mc:Fallback>
                <p:oleObj name="Equation" r:id="rId3" imgW="12065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3788" y="4240434"/>
                        <a:ext cx="1860550" cy="392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925705" y="1497277"/>
          <a:ext cx="4351337" cy="184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3" name="Equation" r:id="rId5" imgW="2819400" imgH="1193800" progId="Equation.DSMT4">
                  <p:embed/>
                </p:oleObj>
              </mc:Choice>
              <mc:Fallback>
                <p:oleObj name="Equation" r:id="rId5" imgW="2819400" imgH="119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25705" y="1497277"/>
                        <a:ext cx="4351337" cy="184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457200" y="3400422"/>
            <a:ext cx="8229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latin typeface="CMU Bright Roman"/>
                <a:cs typeface="CMU Bright Roman"/>
              </a:rPr>
              <a:t>Suppose that instead of a matrix multiplication, we had an </a:t>
            </a:r>
            <a:r>
              <a:rPr lang="en-US" sz="2400" dirty="0">
                <a:latin typeface="CMU Bright SemiBold"/>
                <a:cs typeface="CMU Bright SemiBold"/>
              </a:rPr>
              <a:t>identity relationship</a:t>
            </a:r>
            <a:r>
              <a:rPr lang="en-US" sz="2400" dirty="0">
                <a:latin typeface="CMU Bright Roman"/>
                <a:cs typeface="CMU Bright Roman"/>
              </a:rPr>
              <a:t> between the hidden states</a:t>
            </a:r>
          </a:p>
        </p:txBody>
      </p:sp>
      <p:sp>
        <p:nvSpPr>
          <p:cNvPr id="8" name="Rectangle 7"/>
          <p:cNvSpPr/>
          <p:nvPr/>
        </p:nvSpPr>
        <p:spPr>
          <a:xfrm>
            <a:off x="584504" y="5614394"/>
            <a:ext cx="81022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latin typeface="CMU Bright Roman"/>
                <a:cs typeface="CMU Bright Roman"/>
              </a:rPr>
              <a:t>The gradient does not decay as the error is propagated all the way back aka “Constant Error Flow”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633788" y="4712694"/>
          <a:ext cx="1860550" cy="90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4" name="Equation" r:id="rId7" imgW="1104900" imgH="584200" progId="Equation.DSMT4">
                  <p:embed/>
                </p:oleObj>
              </mc:Choice>
              <mc:Fallback>
                <p:oleObj name="Equation" r:id="rId7" imgW="1104900" imgH="584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33788" y="4712694"/>
                        <a:ext cx="1860550" cy="90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6619875" y="1497277"/>
          <a:ext cx="2136775" cy="176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5" name="Equation" r:id="rId9" imgW="1384300" imgH="1143000" progId="Equation.DSMT4">
                  <p:embed/>
                </p:oleObj>
              </mc:Choice>
              <mc:Fallback>
                <p:oleObj name="Equation" r:id="rId9" imgW="1384300" imgH="1143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19875" y="1497277"/>
                        <a:ext cx="2136775" cy="176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497378" y="4343362"/>
            <a:ext cx="2189422" cy="369332"/>
          </a:xfrm>
          <a:prstGeom prst="rect">
            <a:avLst/>
          </a:prstGeom>
          <a:noFill/>
          <a:ln w="28575" cmpd="sng">
            <a:solidFill>
              <a:srgbClr val="F79646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Remember </a:t>
            </a:r>
            <a:r>
              <a:rPr lang="en-US" dirty="0" err="1">
                <a:latin typeface="CMU Bright Roman"/>
                <a:cs typeface="CMU Bright Roman"/>
              </a:rPr>
              <a:t>Resnets</a:t>
            </a:r>
            <a:r>
              <a:rPr lang="en-US" dirty="0">
                <a:latin typeface="CMU Bright Roman"/>
                <a:cs typeface="CMU Bright Roman"/>
              </a:rPr>
              <a:t>?</a:t>
            </a:r>
          </a:p>
        </p:txBody>
      </p:sp>
      <p:sp>
        <p:nvSpPr>
          <p:cNvPr id="13" name="Freeform 12"/>
          <p:cNvSpPr/>
          <p:nvPr/>
        </p:nvSpPr>
        <p:spPr>
          <a:xfrm>
            <a:off x="5530439" y="4258942"/>
            <a:ext cx="955878" cy="274370"/>
          </a:xfrm>
          <a:custGeom>
            <a:avLst/>
            <a:gdLst>
              <a:gd name="connsiteX0" fmla="*/ 955878 w 955878"/>
              <a:gd name="connsiteY0" fmla="*/ 274370 h 274370"/>
              <a:gd name="connsiteX1" fmla="*/ 409662 w 955878"/>
              <a:gd name="connsiteY1" fmla="*/ 1279 h 274370"/>
              <a:gd name="connsiteX2" fmla="*/ 0 w 955878"/>
              <a:gd name="connsiteY2" fmla="*/ 165134 h 274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5878" h="274370">
                <a:moveTo>
                  <a:pt x="955878" y="274370"/>
                </a:moveTo>
                <a:cubicBezTo>
                  <a:pt x="762426" y="146927"/>
                  <a:pt x="568975" y="19485"/>
                  <a:pt x="409662" y="1279"/>
                </a:cubicBezTo>
                <a:cubicBezTo>
                  <a:pt x="250349" y="-16927"/>
                  <a:pt x="0" y="165134"/>
                  <a:pt x="0" y="165134"/>
                </a:cubicBezTo>
              </a:path>
            </a:pathLst>
          </a:custGeom>
          <a:ln w="28575" cmpd="sng">
            <a:solidFill>
              <a:srgbClr val="F79646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11568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Disclaimer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The explanations in the previous few slides are </a:t>
            </a:r>
            <a:r>
              <a:rPr lang="en-US" sz="2400" dirty="0" err="1">
                <a:latin typeface="CMU Bright Roman"/>
                <a:cs typeface="CMU Bright Roman"/>
              </a:rPr>
              <a:t>handwavy</a:t>
            </a:r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For rigorous proofs and derivations, please refer to 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1800" dirty="0">
                <a:latin typeface="CMU Bright Roman"/>
                <a:cs typeface="CMU Bright Roman"/>
                <a:hlinkClick r:id="rId2"/>
              </a:rPr>
              <a:t>On the difficulty of training recurrent neural networks, Pascanu </a:t>
            </a:r>
            <a:r>
              <a:rPr lang="en-US" sz="1800" i="1" dirty="0">
                <a:latin typeface="CMU Bright Roman"/>
                <a:cs typeface="CMU Bright Roman"/>
                <a:hlinkClick r:id="rId2"/>
              </a:rPr>
              <a:t>et al</a:t>
            </a:r>
            <a:r>
              <a:rPr lang="en-US" sz="1800" dirty="0">
                <a:latin typeface="CMU Bright Roman"/>
                <a:cs typeface="CMU Bright Roman"/>
                <a:hlinkClick r:id="rId2"/>
              </a:rPr>
              <a:t>., 2013</a:t>
            </a:r>
            <a:br>
              <a:rPr lang="en-US" sz="1800" dirty="0">
                <a:latin typeface="CMU Bright Roman"/>
                <a:cs typeface="CMU Bright Roman"/>
              </a:rPr>
            </a:br>
            <a:r>
              <a:rPr lang="en-US" sz="1800" dirty="0">
                <a:latin typeface="CMU Bright Roman"/>
                <a:cs typeface="CMU Bright Roman"/>
                <a:hlinkClick r:id="rId3"/>
              </a:rPr>
              <a:t>Long Short-Term Memory, Hochreiter </a:t>
            </a:r>
            <a:r>
              <a:rPr lang="en-US" sz="1800" i="1" dirty="0">
                <a:latin typeface="CMU Bright Roman"/>
                <a:cs typeface="CMU Bright Roman"/>
                <a:hlinkClick r:id="rId2"/>
              </a:rPr>
              <a:t>et al</a:t>
            </a:r>
            <a:r>
              <a:rPr lang="en-US" sz="1800" dirty="0">
                <a:latin typeface="CMU Bright Roman"/>
                <a:cs typeface="CMU Bright Roman"/>
                <a:hlinkClick r:id="rId2"/>
              </a:rPr>
              <a:t>.</a:t>
            </a:r>
            <a:r>
              <a:rPr lang="en-US" sz="1800" dirty="0">
                <a:latin typeface="CMU Bright Roman"/>
                <a:cs typeface="CMU Bright Roman"/>
                <a:hlinkClick r:id="rId3"/>
              </a:rPr>
              <a:t>, 1997</a:t>
            </a:r>
            <a:br>
              <a:rPr lang="en-US" sz="18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And other sources</a:t>
            </a:r>
          </a:p>
          <a:p>
            <a:pPr marL="0" indent="0">
              <a:buNone/>
            </a:pPr>
            <a:endParaRPr lang="en-US" sz="1800" baseline="300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2361767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Long Short-Term Memory (LSTM)</a:t>
            </a:r>
            <a:r>
              <a:rPr lang="en-US" sz="4000" baseline="30000" dirty="0">
                <a:latin typeface="CMU Bright SemiBold"/>
                <a:cs typeface="CMU Bright SemiBold"/>
              </a:rPr>
              <a:t>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54</a:t>
            </a:fld>
            <a:endParaRPr lang="en-US"/>
          </a:p>
        </p:txBody>
      </p:sp>
      <p:sp>
        <p:nvSpPr>
          <p:cNvPr id="71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The LSTM uses this idea of “Constant Error Flow” for RNNs to create a “Constant Error Carousel” (CEC) which ensures that gradients don’t decay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The key component is a memory cell that acts like an accumulator (contains the identity relationship) over time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Instead of computing new state as a matrix product with the old state, it rather computes the difference between them. Expressivity is the same, but gradients are better behaved</a:t>
            </a:r>
          </a:p>
          <a:p>
            <a:pPr marL="0" indent="0">
              <a:buNone/>
            </a:pPr>
            <a:endParaRPr lang="en-US" sz="1800" baseline="300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6398745"/>
            <a:ext cx="52589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latin typeface="CMU Bright Roman"/>
                <a:cs typeface="CMU Bright Roman"/>
              </a:rPr>
              <a:t>1 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Long Short-Term Memory, Hochreiter </a:t>
            </a:r>
            <a:r>
              <a:rPr lang="en-US" i="1" dirty="0">
                <a:latin typeface="CMU Bright Roman"/>
                <a:cs typeface="CMU Bright Roman"/>
                <a:hlinkClick r:id="rId3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3"/>
              </a:rPr>
              <a:t>.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, 1997</a:t>
            </a:r>
            <a:br>
              <a:rPr lang="en-US" dirty="0">
                <a:latin typeface="CMU Bright Roman"/>
                <a:cs typeface="CMU Bright Roman"/>
              </a:rPr>
            </a:b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66516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5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37150" y="2240569"/>
            <a:ext cx="5247392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LSTM Idea</a:t>
            </a:r>
          </a:p>
        </p:txBody>
      </p:sp>
      <p:sp>
        <p:nvSpPr>
          <p:cNvPr id="33" name="Oval 32"/>
          <p:cNvSpPr/>
          <p:nvPr/>
        </p:nvSpPr>
        <p:spPr>
          <a:xfrm>
            <a:off x="1797051" y="3573941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902989" y="372799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/>
          <p:cNvGrpSpPr/>
          <p:nvPr/>
        </p:nvGrpSpPr>
        <p:grpSpPr>
          <a:xfrm>
            <a:off x="5142240" y="357394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Oval 65"/>
          <p:cNvSpPr/>
          <p:nvPr/>
        </p:nvSpPr>
        <p:spPr>
          <a:xfrm>
            <a:off x="4107848" y="3574919"/>
            <a:ext cx="515211" cy="515211"/>
          </a:xfrm>
          <a:prstGeom prst="ellipse">
            <a:avLst/>
          </a:prstGeom>
          <a:solidFill>
            <a:srgbClr val="93CDDD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="1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67" name="Straight Arrow Connector 66"/>
          <p:cNvCxnSpPr>
            <a:stCxn id="33" idx="6"/>
            <a:endCxn id="66" idx="2"/>
          </p:cNvCxnSpPr>
          <p:nvPr/>
        </p:nvCxnSpPr>
        <p:spPr>
          <a:xfrm>
            <a:off x="2312262" y="3831547"/>
            <a:ext cx="1795586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6" idx="6"/>
            <a:endCxn id="44" idx="2"/>
          </p:cNvCxnSpPr>
          <p:nvPr/>
        </p:nvCxnSpPr>
        <p:spPr>
          <a:xfrm flipV="1">
            <a:off x="4623059" y="3831547"/>
            <a:ext cx="519181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164" idx="1"/>
          </p:cNvCxnSpPr>
          <p:nvPr/>
        </p:nvCxnSpPr>
        <p:spPr>
          <a:xfrm flipV="1">
            <a:off x="5657451" y="3829721"/>
            <a:ext cx="1758384" cy="182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4222371" y="4320127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83" name="Straight Connector 82"/>
          <p:cNvCxnSpPr>
            <a:cxnSpLocks noChangeAspect="1"/>
          </p:cNvCxnSpPr>
          <p:nvPr/>
        </p:nvCxnSpPr>
        <p:spPr>
          <a:xfrm flipH="1">
            <a:off x="4263329" y="4460327"/>
            <a:ext cx="20300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66" idx="5"/>
            <a:endCxn id="84" idx="6"/>
          </p:cNvCxnSpPr>
          <p:nvPr/>
        </p:nvCxnSpPr>
        <p:spPr>
          <a:xfrm rot="5400000">
            <a:off x="4301650" y="4212937"/>
            <a:ext cx="444217" cy="47700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5"/>
          <p:cNvCxnSpPr>
            <a:stCxn id="84" idx="2"/>
            <a:endCxn id="66" idx="3"/>
          </p:cNvCxnSpPr>
          <p:nvPr/>
        </p:nvCxnSpPr>
        <p:spPr>
          <a:xfrm rot="10800000">
            <a:off x="4183299" y="4014680"/>
            <a:ext cx="39072" cy="444217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33" idx="1"/>
          </p:cNvCxnSpPr>
          <p:nvPr/>
        </p:nvCxnSpPr>
        <p:spPr>
          <a:xfrm>
            <a:off x="1182485" y="3486662"/>
            <a:ext cx="690017" cy="16273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V="1">
            <a:off x="1182485" y="4013701"/>
            <a:ext cx="690017" cy="2142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2" name="TextBox 161"/>
          <p:cNvSpPr txBox="1"/>
          <p:nvPr/>
        </p:nvSpPr>
        <p:spPr>
          <a:xfrm>
            <a:off x="4155139" y="3296942"/>
            <a:ext cx="42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Cell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7415835" y="3660444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55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763499" y="3256904"/>
            <a:ext cx="505362" cy="1241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b="1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cxnSp>
        <p:nvCxnSpPr>
          <p:cNvPr id="69" name="Straight Connector 68"/>
          <p:cNvCxnSpPr>
            <a:cxnSpLocks noChangeAspect="1"/>
          </p:cNvCxnSpPr>
          <p:nvPr/>
        </p:nvCxnSpPr>
        <p:spPr>
          <a:xfrm rot="16200000" flipH="1">
            <a:off x="4260267" y="4459269"/>
            <a:ext cx="20300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44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1737150" y="5619750"/>
          <a:ext cx="3208338" cy="1000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45" name="Equation" r:id="rId5" imgW="2362200" imgH="736600" progId="Equation.DSMT4">
                  <p:embed/>
                </p:oleObj>
              </mc:Choice>
              <mc:Fallback>
                <p:oleObj name="Equation" r:id="rId5" imgW="2362200" imgH="736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37150" y="5619750"/>
                        <a:ext cx="3208338" cy="1000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4164548" y="3612405"/>
            <a:ext cx="41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63" name="Object 62"/>
          <p:cNvGraphicFramePr>
            <a:graphicFrameLocks noChangeAspect="1"/>
          </p:cNvGraphicFramePr>
          <p:nvPr>
            <p:extLst/>
          </p:nvPr>
        </p:nvGraphicFramePr>
        <p:xfrm>
          <a:off x="5466892" y="5942013"/>
          <a:ext cx="1517650" cy="414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46" name="Equation" r:id="rId7" imgW="1117600" imgH="304800" progId="Equation.DSMT4">
                  <p:embed/>
                </p:oleObj>
              </mc:Choice>
              <mc:Fallback>
                <p:oleObj name="Equation" r:id="rId7" imgW="1117600" imgH="304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66892" y="5942013"/>
                        <a:ext cx="1517650" cy="414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1644050" y="3234225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11020" y="6490656"/>
            <a:ext cx="32438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latin typeface="CMU Bright Roman"/>
                <a:cs typeface="CMU Bright Roman"/>
              </a:rPr>
              <a:t>* </a:t>
            </a:r>
            <a:r>
              <a:rPr lang="en-US" dirty="0">
                <a:latin typeface="CMU Bright Roman"/>
                <a:cs typeface="CMU Bright Roman"/>
              </a:rPr>
              <a:t>Dashed line indicates time-lag</a:t>
            </a:r>
            <a:br>
              <a:rPr lang="en-US" dirty="0">
                <a:latin typeface="CMU Bright Roman"/>
                <a:cs typeface="CMU Bright Roman"/>
              </a:rPr>
            </a:b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402645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37150" y="2240569"/>
            <a:ext cx="5247392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Original LSTM Cell</a:t>
            </a:r>
          </a:p>
        </p:txBody>
      </p:sp>
      <p:sp>
        <p:nvSpPr>
          <p:cNvPr id="33" name="Oval 32"/>
          <p:cNvSpPr/>
          <p:nvPr/>
        </p:nvSpPr>
        <p:spPr>
          <a:xfrm>
            <a:off x="1797051" y="3573941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902989" y="372799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649590" y="2312461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>
                <a:solidFill>
                  <a:srgbClr val="000000"/>
                </a:solidFill>
                <a:latin typeface="CMU Bright Roman"/>
                <a:cs typeface="CMU Bright Roman"/>
              </a:rPr>
              <a:t>i</a:t>
            </a:r>
            <a:r>
              <a:rPr lang="en-US" sz="1600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</a:p>
        </p:txBody>
      </p:sp>
      <p:sp>
        <p:nvSpPr>
          <p:cNvPr id="42" name="Oval 41"/>
          <p:cNvSpPr/>
          <p:nvPr/>
        </p:nvSpPr>
        <p:spPr>
          <a:xfrm>
            <a:off x="6367136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o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5142240" y="357394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Oval 45"/>
          <p:cNvSpPr/>
          <p:nvPr/>
        </p:nvSpPr>
        <p:spPr>
          <a:xfrm>
            <a:off x="2772455" y="369375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841255" y="3767585"/>
            <a:ext cx="131882" cy="133686"/>
            <a:chOff x="7787230" y="1641491"/>
            <a:chExt cx="131882" cy="133686"/>
          </a:xfrm>
        </p:grpSpPr>
        <p:cxnSp>
          <p:nvCxnSpPr>
            <p:cNvPr id="36" name="Straight Connector 35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Oval 50"/>
          <p:cNvSpPr/>
          <p:nvPr/>
        </p:nvSpPr>
        <p:spPr>
          <a:xfrm>
            <a:off x="6490001" y="369426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53" name="Straight Arrow Connector 52"/>
          <p:cNvCxnSpPr>
            <a:stCxn id="42" idx="4"/>
            <a:endCxn id="51" idx="0"/>
          </p:cNvCxnSpPr>
          <p:nvPr/>
        </p:nvCxnSpPr>
        <p:spPr>
          <a:xfrm>
            <a:off x="6624742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6565273" y="3762310"/>
            <a:ext cx="131882" cy="133686"/>
            <a:chOff x="7787230" y="1641491"/>
            <a:chExt cx="131882" cy="133686"/>
          </a:xfrm>
        </p:grpSpPr>
        <p:cxnSp>
          <p:nvCxnSpPr>
            <p:cNvPr id="57" name="Straight Connector 56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Straight Arrow Connector 58"/>
          <p:cNvCxnSpPr>
            <a:stCxn id="41" idx="4"/>
            <a:endCxn id="46" idx="0"/>
          </p:cNvCxnSpPr>
          <p:nvPr/>
        </p:nvCxnSpPr>
        <p:spPr>
          <a:xfrm>
            <a:off x="2907196" y="2827672"/>
            <a:ext cx="4028" cy="8660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3" idx="6"/>
            <a:endCxn id="46" idx="2"/>
          </p:cNvCxnSpPr>
          <p:nvPr/>
        </p:nvCxnSpPr>
        <p:spPr>
          <a:xfrm>
            <a:off x="2312262" y="3831547"/>
            <a:ext cx="460193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4107848" y="3574919"/>
            <a:ext cx="515211" cy="515211"/>
          </a:xfrm>
          <a:prstGeom prst="ellipse">
            <a:avLst/>
          </a:prstGeom>
          <a:solidFill>
            <a:srgbClr val="93CDDD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="1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67" name="Straight Arrow Connector 66"/>
          <p:cNvCxnSpPr>
            <a:stCxn id="46" idx="6"/>
            <a:endCxn id="66" idx="2"/>
          </p:cNvCxnSpPr>
          <p:nvPr/>
        </p:nvCxnSpPr>
        <p:spPr>
          <a:xfrm>
            <a:off x="3049992" y="3832525"/>
            <a:ext cx="1057856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6" idx="6"/>
            <a:endCxn id="44" idx="2"/>
          </p:cNvCxnSpPr>
          <p:nvPr/>
        </p:nvCxnSpPr>
        <p:spPr>
          <a:xfrm flipV="1">
            <a:off x="4623059" y="3831547"/>
            <a:ext cx="519181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51" idx="2"/>
          </p:cNvCxnSpPr>
          <p:nvPr/>
        </p:nvCxnSpPr>
        <p:spPr>
          <a:xfrm>
            <a:off x="5657451" y="3831547"/>
            <a:ext cx="832550" cy="14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1" idx="6"/>
          </p:cNvCxnSpPr>
          <p:nvPr/>
        </p:nvCxnSpPr>
        <p:spPr>
          <a:xfrm flipV="1">
            <a:off x="6767538" y="3829557"/>
            <a:ext cx="648297" cy="34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4222371" y="4320127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83" name="Straight Connector 82"/>
          <p:cNvCxnSpPr>
            <a:cxnSpLocks noChangeAspect="1"/>
          </p:cNvCxnSpPr>
          <p:nvPr/>
        </p:nvCxnSpPr>
        <p:spPr>
          <a:xfrm flipH="1">
            <a:off x="4263329" y="4460327"/>
            <a:ext cx="20300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66" idx="5"/>
            <a:endCxn id="84" idx="6"/>
          </p:cNvCxnSpPr>
          <p:nvPr/>
        </p:nvCxnSpPr>
        <p:spPr>
          <a:xfrm rot="5400000">
            <a:off x="4301650" y="4212937"/>
            <a:ext cx="444217" cy="47700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5"/>
          <p:cNvCxnSpPr>
            <a:stCxn id="84" idx="2"/>
            <a:endCxn id="66" idx="3"/>
          </p:cNvCxnSpPr>
          <p:nvPr/>
        </p:nvCxnSpPr>
        <p:spPr>
          <a:xfrm rot="10800000">
            <a:off x="4183299" y="4014680"/>
            <a:ext cx="39072" cy="444217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33" idx="1"/>
          </p:cNvCxnSpPr>
          <p:nvPr/>
        </p:nvCxnSpPr>
        <p:spPr>
          <a:xfrm>
            <a:off x="1182485" y="3486662"/>
            <a:ext cx="690017" cy="16273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V="1">
            <a:off x="1182485" y="4013701"/>
            <a:ext cx="690017" cy="2142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endCxn id="41" idx="7"/>
          </p:cNvCxnSpPr>
          <p:nvPr/>
        </p:nvCxnSpPr>
        <p:spPr>
          <a:xfrm flipH="1">
            <a:off x="3089350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6803258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>
            <a:off x="2577707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6282484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1782623" y="2405822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Input Gate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5273668" y="2406895"/>
            <a:ext cx="1056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Output Gate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4153909" y="3296942"/>
            <a:ext cx="42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Cell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7415835" y="3647126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56</a:t>
            </a:fld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2364030" y="1362842"/>
            <a:ext cx="12062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  <a:r>
              <a:rPr lang="en-US" sz="1600" i="1" dirty="0">
                <a:latin typeface="CMU Bright Roman"/>
                <a:cs typeface="CMU Bright Roman"/>
              </a:rPr>
              <a:t>  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097462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cxnSp>
        <p:nvCxnSpPr>
          <p:cNvPr id="69" name="Straight Connector 68"/>
          <p:cNvCxnSpPr>
            <a:cxnSpLocks noChangeAspect="1"/>
          </p:cNvCxnSpPr>
          <p:nvPr/>
        </p:nvCxnSpPr>
        <p:spPr>
          <a:xfrm rot="16200000" flipH="1">
            <a:off x="4260267" y="4459269"/>
            <a:ext cx="20300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80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122516" y="5740400"/>
          <a:ext cx="2847975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81" name="Equation" r:id="rId5" imgW="2095500" imgH="558800" progId="Equation.DSMT4">
                  <p:embed/>
                </p:oleObj>
              </mc:Choice>
              <mc:Fallback>
                <p:oleObj name="Equation" r:id="rId5" imgW="20955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516" y="5740400"/>
                        <a:ext cx="2847975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Rectangle 53"/>
          <p:cNvSpPr/>
          <p:nvPr/>
        </p:nvSpPr>
        <p:spPr>
          <a:xfrm>
            <a:off x="4164548" y="3612405"/>
            <a:ext cx="41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55" name="Object 54"/>
          <p:cNvGraphicFramePr>
            <a:graphicFrameLocks noChangeAspect="1"/>
          </p:cNvGraphicFramePr>
          <p:nvPr>
            <p:extLst/>
          </p:nvPr>
        </p:nvGraphicFramePr>
        <p:xfrm>
          <a:off x="3159121" y="5975350"/>
          <a:ext cx="16383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82" name="Equation" r:id="rId7" imgW="1206500" imgH="254000" progId="Equation.DSMT4">
                  <p:embed/>
                </p:oleObj>
              </mc:Choice>
              <mc:Fallback>
                <p:oleObj name="Equation" r:id="rId7" imgW="12065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59121" y="5975350"/>
                        <a:ext cx="1638300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62"/>
          <p:cNvGraphicFramePr>
            <a:graphicFrameLocks noChangeAspect="1"/>
          </p:cNvGraphicFramePr>
          <p:nvPr>
            <p:extLst/>
          </p:nvPr>
        </p:nvGraphicFramePr>
        <p:xfrm>
          <a:off x="4974431" y="5734050"/>
          <a:ext cx="2243138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83" name="Equation" r:id="rId9" imgW="1651000" imgH="609600" progId="Equation.DSMT4">
                  <p:embed/>
                </p:oleObj>
              </mc:Choice>
              <mc:Fallback>
                <p:oleObj name="Equation" r:id="rId9" imgW="16510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74431" y="5734050"/>
                        <a:ext cx="2243138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268706" y="5952093"/>
            <a:ext cx="1629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Similarly for </a:t>
            </a:r>
            <a:r>
              <a:rPr lang="en-US" dirty="0" err="1">
                <a:latin typeface="CMU Bright Oblique"/>
                <a:cs typeface="CMU Bright Oblique"/>
              </a:rPr>
              <a:t>o</a:t>
            </a:r>
            <a:r>
              <a:rPr lang="en-US" baseline="-25000" dirty="0" err="1">
                <a:latin typeface="CMU Bright Oblique"/>
                <a:cs typeface="CMU Bright Oblique"/>
              </a:rPr>
              <a:t>t</a:t>
            </a:r>
            <a:endParaRPr lang="en-US" baseline="-25000" dirty="0">
              <a:latin typeface="CMU Bright Oblique"/>
              <a:cs typeface="CMU Bright Oblique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63499" y="3256904"/>
            <a:ext cx="505362" cy="1241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644050" y="3234225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3069230" y="2183869"/>
            <a:ext cx="473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>
                <a:latin typeface="CMU Bright SemiBold Oblique"/>
                <a:cs typeface="CMU Bright SemiBold Oblique"/>
              </a:rPr>
              <a:t>i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959338" y="2161189"/>
            <a:ext cx="4979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o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</p:spTree>
    <p:extLst>
      <p:ext uri="{BB962C8B-B14F-4D97-AF65-F5344CB8AC3E}">
        <p14:creationId xmlns:p14="http://schemas.microsoft.com/office/powerpoint/2010/main" val="5358962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37150" y="2240569"/>
            <a:ext cx="5247392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Popular LSTM Cell</a:t>
            </a:r>
          </a:p>
        </p:txBody>
      </p:sp>
      <p:sp>
        <p:nvSpPr>
          <p:cNvPr id="33" name="Oval 32"/>
          <p:cNvSpPr/>
          <p:nvPr/>
        </p:nvSpPr>
        <p:spPr>
          <a:xfrm>
            <a:off x="1797051" y="3573941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902989" y="372799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649590" y="2312461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>
                <a:solidFill>
                  <a:srgbClr val="000000"/>
                </a:solidFill>
                <a:latin typeface="CMU Bright Roman"/>
                <a:cs typeface="CMU Bright Roman"/>
              </a:rPr>
              <a:t>i</a:t>
            </a:r>
            <a:r>
              <a:rPr lang="en-US" sz="1600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</a:p>
        </p:txBody>
      </p:sp>
      <p:sp>
        <p:nvSpPr>
          <p:cNvPr id="42" name="Oval 41"/>
          <p:cNvSpPr/>
          <p:nvPr/>
        </p:nvSpPr>
        <p:spPr>
          <a:xfrm>
            <a:off x="6367136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o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410784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f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5142240" y="357394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Oval 45"/>
          <p:cNvSpPr/>
          <p:nvPr/>
        </p:nvSpPr>
        <p:spPr>
          <a:xfrm>
            <a:off x="2772455" y="369375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841255" y="3767585"/>
            <a:ext cx="131882" cy="133686"/>
            <a:chOff x="7787230" y="1641491"/>
            <a:chExt cx="131882" cy="133686"/>
          </a:xfrm>
        </p:grpSpPr>
        <p:cxnSp>
          <p:nvCxnSpPr>
            <p:cNvPr id="36" name="Straight Connector 35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Oval 50"/>
          <p:cNvSpPr/>
          <p:nvPr/>
        </p:nvSpPr>
        <p:spPr>
          <a:xfrm>
            <a:off x="6490001" y="369426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53" name="Straight Arrow Connector 52"/>
          <p:cNvCxnSpPr>
            <a:stCxn id="42" idx="4"/>
            <a:endCxn id="51" idx="0"/>
          </p:cNvCxnSpPr>
          <p:nvPr/>
        </p:nvCxnSpPr>
        <p:spPr>
          <a:xfrm>
            <a:off x="6624742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6565273" y="3762310"/>
            <a:ext cx="131882" cy="133686"/>
            <a:chOff x="7787230" y="1641491"/>
            <a:chExt cx="131882" cy="133686"/>
          </a:xfrm>
        </p:grpSpPr>
        <p:cxnSp>
          <p:nvCxnSpPr>
            <p:cNvPr id="57" name="Straight Connector 56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Straight Arrow Connector 58"/>
          <p:cNvCxnSpPr>
            <a:stCxn id="41" idx="4"/>
            <a:endCxn id="46" idx="0"/>
          </p:cNvCxnSpPr>
          <p:nvPr/>
        </p:nvCxnSpPr>
        <p:spPr>
          <a:xfrm>
            <a:off x="2907196" y="2827672"/>
            <a:ext cx="4028" cy="8660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3" idx="6"/>
            <a:endCxn id="46" idx="2"/>
          </p:cNvCxnSpPr>
          <p:nvPr/>
        </p:nvCxnSpPr>
        <p:spPr>
          <a:xfrm>
            <a:off x="2312262" y="3831547"/>
            <a:ext cx="460193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4107848" y="3574919"/>
            <a:ext cx="515211" cy="515211"/>
          </a:xfrm>
          <a:prstGeom prst="ellipse">
            <a:avLst/>
          </a:prstGeom>
          <a:solidFill>
            <a:srgbClr val="93CDDD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="1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67" name="Straight Arrow Connector 66"/>
          <p:cNvCxnSpPr>
            <a:stCxn id="46" idx="6"/>
            <a:endCxn id="66" idx="2"/>
          </p:cNvCxnSpPr>
          <p:nvPr/>
        </p:nvCxnSpPr>
        <p:spPr>
          <a:xfrm>
            <a:off x="3049992" y="3832525"/>
            <a:ext cx="1057856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6" idx="6"/>
            <a:endCxn id="44" idx="2"/>
          </p:cNvCxnSpPr>
          <p:nvPr/>
        </p:nvCxnSpPr>
        <p:spPr>
          <a:xfrm flipV="1">
            <a:off x="4623059" y="3831547"/>
            <a:ext cx="519181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51" idx="2"/>
          </p:cNvCxnSpPr>
          <p:nvPr/>
        </p:nvCxnSpPr>
        <p:spPr>
          <a:xfrm>
            <a:off x="5657451" y="3831547"/>
            <a:ext cx="832550" cy="14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1" idx="6"/>
          </p:cNvCxnSpPr>
          <p:nvPr/>
        </p:nvCxnSpPr>
        <p:spPr>
          <a:xfrm flipV="1">
            <a:off x="6767538" y="3829557"/>
            <a:ext cx="648297" cy="34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4222371" y="4320127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4294251" y="4394052"/>
            <a:ext cx="131882" cy="133686"/>
            <a:chOff x="7787230" y="1641491"/>
            <a:chExt cx="131882" cy="133686"/>
          </a:xfrm>
        </p:grpSpPr>
        <p:cxnSp>
          <p:nvCxnSpPr>
            <p:cNvPr id="82" name="Straight Connector 81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5" name="Straight Arrow Connector 84"/>
          <p:cNvCxnSpPr>
            <a:stCxn id="43" idx="0"/>
            <a:endCxn id="84" idx="4"/>
          </p:cNvCxnSpPr>
          <p:nvPr/>
        </p:nvCxnSpPr>
        <p:spPr>
          <a:xfrm flipH="1" flipV="1">
            <a:off x="4361140" y="4597664"/>
            <a:ext cx="4314" cy="26688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66" idx="5"/>
            <a:endCxn id="84" idx="6"/>
          </p:cNvCxnSpPr>
          <p:nvPr/>
        </p:nvCxnSpPr>
        <p:spPr>
          <a:xfrm rot="5400000">
            <a:off x="4301650" y="4212937"/>
            <a:ext cx="444217" cy="47700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5"/>
          <p:cNvCxnSpPr>
            <a:stCxn id="84" idx="2"/>
            <a:endCxn id="66" idx="3"/>
          </p:cNvCxnSpPr>
          <p:nvPr/>
        </p:nvCxnSpPr>
        <p:spPr>
          <a:xfrm rot="10800000">
            <a:off x="4183299" y="4014680"/>
            <a:ext cx="39072" cy="444217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33" idx="1"/>
          </p:cNvCxnSpPr>
          <p:nvPr/>
        </p:nvCxnSpPr>
        <p:spPr>
          <a:xfrm>
            <a:off x="1182485" y="3486662"/>
            <a:ext cx="690017" cy="16273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V="1">
            <a:off x="1182485" y="4013701"/>
            <a:ext cx="690017" cy="2142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endCxn id="41" idx="7"/>
          </p:cNvCxnSpPr>
          <p:nvPr/>
        </p:nvCxnSpPr>
        <p:spPr>
          <a:xfrm flipH="1">
            <a:off x="3089350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6803258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>
            <a:off x="2577707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6282484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454760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410784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1782623" y="2405822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Input Gate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5273668" y="2406895"/>
            <a:ext cx="1056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Output Gate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4598816" y="4995637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Forget Gate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7415835" y="3635786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57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3926446" y="592237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4153909" y="3296942"/>
            <a:ext cx="42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Cell</a:t>
            </a:r>
          </a:p>
        </p:txBody>
      </p:sp>
      <p:sp>
        <p:nvSpPr>
          <p:cNvPr id="68" name="Rectangle 67"/>
          <p:cNvSpPr/>
          <p:nvPr/>
        </p:nvSpPr>
        <p:spPr>
          <a:xfrm>
            <a:off x="4164548" y="3612405"/>
            <a:ext cx="41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69" name="Object 68"/>
          <p:cNvGraphicFramePr>
            <a:graphicFrameLocks noChangeAspect="1"/>
          </p:cNvGraphicFramePr>
          <p:nvPr>
            <p:extLst/>
          </p:nvPr>
        </p:nvGraphicFramePr>
        <p:xfrm>
          <a:off x="140494" y="5743120"/>
          <a:ext cx="3313113" cy="757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80" name="Equation" r:id="rId3" imgW="2438400" imgH="558800" progId="Equation.DSMT4">
                  <p:embed/>
                </p:oleObj>
              </mc:Choice>
              <mc:Fallback>
                <p:oleObj name="Equation" r:id="rId3" imgW="24384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0494" y="5743120"/>
                        <a:ext cx="3313113" cy="757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" name="TextBox 70"/>
          <p:cNvSpPr txBox="1"/>
          <p:nvPr/>
        </p:nvSpPr>
        <p:spPr>
          <a:xfrm>
            <a:off x="2364030" y="1362842"/>
            <a:ext cx="12062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  <a:r>
              <a:rPr lang="en-US" sz="1600" i="1" dirty="0">
                <a:latin typeface="CMU Bright Roman"/>
                <a:cs typeface="CMU Bright Roman"/>
              </a:rPr>
              <a:t>  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6097462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763499" y="3256904"/>
            <a:ext cx="505362" cy="1241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1644050" y="3234225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069230" y="2183869"/>
            <a:ext cx="473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>
                <a:latin typeface="CMU Bright SemiBold Oblique"/>
                <a:cs typeface="CMU Bright SemiBold Oblique"/>
              </a:rPr>
              <a:t>i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959338" y="2161189"/>
            <a:ext cx="4979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o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69694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aphicFrame>
        <p:nvGraphicFramePr>
          <p:cNvPr id="80" name="Object 79"/>
          <p:cNvGraphicFramePr>
            <a:graphicFrameLocks noChangeAspect="1"/>
          </p:cNvGraphicFramePr>
          <p:nvPr>
            <p:extLst/>
          </p:nvPr>
        </p:nvGraphicFramePr>
        <p:xfrm>
          <a:off x="5068888" y="5734050"/>
          <a:ext cx="2398712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81" name="Equation" r:id="rId5" imgW="1765300" imgH="609600" progId="Equation.DSMT4">
                  <p:embed/>
                </p:oleObj>
              </mc:Choice>
              <mc:Fallback>
                <p:oleObj name="Equation" r:id="rId5" imgW="17653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68888" y="5734050"/>
                        <a:ext cx="2398712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41286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LSTM – Forward/Backward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58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0" y="20870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Go To: </a:t>
            </a:r>
            <a:r>
              <a:rPr lang="en-US" sz="2400" dirty="0">
                <a:latin typeface="CMU Bright Roman"/>
                <a:cs typeface="CMU Bright Roman"/>
                <a:hlinkClick r:id="rId2"/>
              </a:rPr>
              <a:t>Illustrated LSTM Forward and Backward Pass</a:t>
            </a:r>
            <a:endParaRPr lang="en-US" sz="24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5890611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Summary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59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RNNs allow for processing of variable length inputs and outputs by maintaining state information across time steps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Various Input-Output scenarios are possible 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(Single/Multiple)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Vanilla RNNs are improved upon by LSTMs which address the vanishing gradient problem through the CEC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Exploding gradients are handled by gradient clipping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More complex architectures are listed in the course materials for you to read, understand, and present</a:t>
            </a:r>
          </a:p>
          <a:p>
            <a:pPr marL="0" indent="0">
              <a:buNone/>
            </a:pPr>
            <a:endParaRPr lang="en-US" sz="18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244113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Sample RNN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6</a:t>
            </a:fld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1071304" y="3817386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335944" y="3075445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844749" y="4517274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37" name="Straight Arrow Connector 36"/>
          <p:cNvCxnSpPr>
            <a:stCxn id="81" idx="0"/>
            <a:endCxn id="79" idx="2"/>
          </p:cNvCxnSpPr>
          <p:nvPr/>
        </p:nvCxnSpPr>
        <p:spPr>
          <a:xfrm flipH="1" flipV="1">
            <a:off x="1958066" y="4210578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79" idx="0"/>
            <a:endCxn id="80" idx="2"/>
          </p:cNvCxnSpPr>
          <p:nvPr/>
        </p:nvCxnSpPr>
        <p:spPr>
          <a:xfrm flipV="1">
            <a:off x="1958066" y="3468637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TextBox 131"/>
          <p:cNvSpPr txBox="1"/>
          <p:nvPr/>
        </p:nvSpPr>
        <p:spPr>
          <a:xfrm>
            <a:off x="1599665" y="4906430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1</a:t>
            </a:r>
          </a:p>
        </p:txBody>
      </p:sp>
      <p:sp>
        <p:nvSpPr>
          <p:cNvPr id="52" name="Rectangle 51"/>
          <p:cNvSpPr/>
          <p:nvPr/>
        </p:nvSpPr>
        <p:spPr>
          <a:xfrm>
            <a:off x="3402263" y="333728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666903" y="2595340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175708" y="4037169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55" name="Straight Arrow Connector 54"/>
          <p:cNvCxnSpPr>
            <a:stCxn id="54" idx="0"/>
            <a:endCxn id="52" idx="2"/>
          </p:cNvCxnSpPr>
          <p:nvPr/>
        </p:nvCxnSpPr>
        <p:spPr>
          <a:xfrm flipH="1" flipV="1">
            <a:off x="4289025" y="373047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52" idx="0"/>
            <a:endCxn id="53" idx="2"/>
          </p:cNvCxnSpPr>
          <p:nvPr/>
        </p:nvCxnSpPr>
        <p:spPr>
          <a:xfrm flipV="1">
            <a:off x="4289025" y="298853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5728321" y="2828078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5992961" y="2086137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501766" y="3527966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60" name="Straight Arrow Connector 59"/>
          <p:cNvCxnSpPr>
            <a:stCxn id="59" idx="0"/>
            <a:endCxn id="57" idx="2"/>
          </p:cNvCxnSpPr>
          <p:nvPr/>
        </p:nvCxnSpPr>
        <p:spPr>
          <a:xfrm flipH="1" flipV="1">
            <a:off x="6615083" y="3221270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7" idx="0"/>
            <a:endCxn id="58" idx="2"/>
          </p:cNvCxnSpPr>
          <p:nvPr/>
        </p:nvCxnSpPr>
        <p:spPr>
          <a:xfrm flipV="1">
            <a:off x="6615083" y="2479329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79" idx="3"/>
            <a:endCxn id="52" idx="1"/>
          </p:cNvCxnSpPr>
          <p:nvPr/>
        </p:nvCxnSpPr>
        <p:spPr>
          <a:xfrm flipV="1">
            <a:off x="2844828" y="3533877"/>
            <a:ext cx="557435" cy="48010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52" idx="3"/>
            <a:endCxn id="57" idx="1"/>
          </p:cNvCxnSpPr>
          <p:nvPr/>
        </p:nvCxnSpPr>
        <p:spPr>
          <a:xfrm flipV="1">
            <a:off x="5175787" y="3024674"/>
            <a:ext cx="552534" cy="50920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7501845" y="2515471"/>
            <a:ext cx="552534" cy="50920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930623" y="4426324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257537" y="3927074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3</a:t>
            </a:r>
          </a:p>
        </p:txBody>
      </p:sp>
    </p:spTree>
    <p:extLst>
      <p:ext uri="{BB962C8B-B14F-4D97-AF65-F5344CB8AC3E}">
        <p14:creationId xmlns:p14="http://schemas.microsoft.com/office/powerpoint/2010/main" val="33211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7" grpId="0" animBg="1"/>
      <p:bldP spid="58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Other Useful Resources / References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60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latin typeface="CMU Bright Roman"/>
                <a:cs typeface="CMU Bright Roman"/>
                <a:hlinkClick r:id="rId2"/>
              </a:rPr>
              <a:t>http://cs231n.stanford.edu/slides/winter1516_lecture10.pdf</a:t>
            </a:r>
            <a:r>
              <a:rPr lang="en-US" sz="1800" dirty="0">
                <a:latin typeface="CMU Bright Roman"/>
                <a:cs typeface="CMU Bright Roman"/>
              </a:rPr>
              <a:t> </a:t>
            </a:r>
          </a:p>
          <a:p>
            <a:r>
              <a:rPr lang="en-US" sz="1800" dirty="0">
                <a:latin typeface="CMU Bright Roman"/>
                <a:cs typeface="CMU Bright Roman"/>
                <a:hlinkClick r:id="rId3"/>
              </a:rPr>
              <a:t>http://www.cs.toronto.edu/~rgrosse/csc321/lec10.pdf</a:t>
            </a:r>
            <a:r>
              <a:rPr lang="en-US" sz="1800" dirty="0">
                <a:latin typeface="CMU Bright Roman"/>
                <a:cs typeface="CMU Bright Roman"/>
              </a:rPr>
              <a:t> </a:t>
            </a:r>
          </a:p>
          <a:p>
            <a:endParaRPr lang="en-US" sz="1800" dirty="0">
              <a:latin typeface="CMU Bright Roman"/>
              <a:cs typeface="CMU Bright Roman"/>
            </a:endParaRPr>
          </a:p>
          <a:p>
            <a:r>
              <a:rPr lang="en-US" sz="1800" dirty="0">
                <a:latin typeface="CMU Bright Roman"/>
                <a:cs typeface="CMU Bright Roman"/>
              </a:rPr>
              <a:t>R. </a:t>
            </a:r>
            <a:r>
              <a:rPr lang="en-US" sz="1800" dirty="0" err="1">
                <a:latin typeface="CMU Bright Roman"/>
                <a:cs typeface="CMU Bright Roman"/>
              </a:rPr>
              <a:t>Pascanu</a:t>
            </a:r>
            <a:r>
              <a:rPr lang="en-US" sz="1800" dirty="0">
                <a:latin typeface="CMU Bright Roman"/>
                <a:cs typeface="CMU Bright Roman"/>
              </a:rPr>
              <a:t>, T. </a:t>
            </a:r>
            <a:r>
              <a:rPr lang="en-US" sz="1800" dirty="0" err="1">
                <a:latin typeface="CMU Bright Roman"/>
                <a:cs typeface="CMU Bright Roman"/>
              </a:rPr>
              <a:t>Mikolov</a:t>
            </a:r>
            <a:r>
              <a:rPr lang="en-US" sz="1800" dirty="0">
                <a:latin typeface="CMU Bright Roman"/>
                <a:cs typeface="CMU Bright Roman"/>
              </a:rPr>
              <a:t>, and Y. </a:t>
            </a:r>
            <a:r>
              <a:rPr lang="en-US" sz="1800" dirty="0" err="1">
                <a:latin typeface="CMU Bright Roman"/>
                <a:cs typeface="CMU Bright Roman"/>
              </a:rPr>
              <a:t>Bengio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4"/>
              </a:rPr>
              <a:t>On the difficulty of training recurrent neural networks</a:t>
            </a:r>
            <a:r>
              <a:rPr lang="en-US" sz="1800" dirty="0">
                <a:latin typeface="CMU Bright Roman"/>
                <a:cs typeface="CMU Bright Roman"/>
              </a:rPr>
              <a:t>, ICML 2013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S. </a:t>
            </a:r>
            <a:r>
              <a:rPr lang="en-US" sz="1800" dirty="0" err="1">
                <a:latin typeface="CMU Bright Roman"/>
                <a:cs typeface="CMU Bright Roman"/>
              </a:rPr>
              <a:t>Hochreiter</a:t>
            </a:r>
            <a:r>
              <a:rPr lang="en-US" sz="1800" dirty="0">
                <a:latin typeface="CMU Bright Roman"/>
                <a:cs typeface="CMU Bright Roman"/>
              </a:rPr>
              <a:t>, and J. </a:t>
            </a:r>
            <a:r>
              <a:rPr lang="en-US" sz="1800" dirty="0" err="1">
                <a:latin typeface="CMU Bright Roman"/>
                <a:cs typeface="CMU Bright Roman"/>
              </a:rPr>
              <a:t>Schmidhuber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5"/>
              </a:rPr>
              <a:t>Long short-term memory</a:t>
            </a:r>
            <a:r>
              <a:rPr lang="en-US" sz="1800" dirty="0">
                <a:latin typeface="CMU Bright Roman"/>
                <a:cs typeface="CMU Bright Roman"/>
              </a:rPr>
              <a:t>, Neural computation, 1997 9(8), pp.1735-1780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F.A. </a:t>
            </a:r>
            <a:r>
              <a:rPr lang="en-US" sz="1800" dirty="0" err="1">
                <a:latin typeface="CMU Bright Roman"/>
                <a:cs typeface="CMU Bright Roman"/>
              </a:rPr>
              <a:t>Gers</a:t>
            </a:r>
            <a:r>
              <a:rPr lang="en-US" sz="1800" dirty="0">
                <a:latin typeface="CMU Bright Roman"/>
                <a:cs typeface="CMU Bright Roman"/>
              </a:rPr>
              <a:t>, and J. </a:t>
            </a:r>
            <a:r>
              <a:rPr lang="en-US" sz="1800" dirty="0" err="1">
                <a:latin typeface="CMU Bright Roman"/>
                <a:cs typeface="CMU Bright Roman"/>
              </a:rPr>
              <a:t>Schmidhuber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6" action="ppaction://hlinkfile"/>
              </a:rPr>
              <a:t>Recurrent nets that time and count</a:t>
            </a:r>
            <a:r>
              <a:rPr lang="en-US" sz="1800" dirty="0">
                <a:latin typeface="CMU Bright Roman"/>
                <a:cs typeface="CMU Bright Roman"/>
              </a:rPr>
              <a:t>, IJCNN 2000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K. </a:t>
            </a:r>
            <a:r>
              <a:rPr lang="en-US" sz="1800" dirty="0" err="1">
                <a:latin typeface="CMU Bright Roman"/>
                <a:cs typeface="CMU Bright Roman"/>
              </a:rPr>
              <a:t>Greff</a:t>
            </a:r>
            <a:r>
              <a:rPr lang="en-US" sz="1800" dirty="0">
                <a:latin typeface="CMU Bright Roman"/>
                <a:cs typeface="CMU Bright Roman"/>
              </a:rPr>
              <a:t> , R.K. </a:t>
            </a:r>
            <a:r>
              <a:rPr lang="en-US" sz="1800" dirty="0" err="1">
                <a:latin typeface="CMU Bright Roman"/>
                <a:cs typeface="CMU Bright Roman"/>
              </a:rPr>
              <a:t>Srivastava</a:t>
            </a:r>
            <a:r>
              <a:rPr lang="en-US" sz="1800" dirty="0">
                <a:latin typeface="CMU Bright Roman"/>
                <a:cs typeface="CMU Bright Roman"/>
              </a:rPr>
              <a:t>, J. </a:t>
            </a:r>
            <a:r>
              <a:rPr lang="en-US" sz="1800" dirty="0" err="1">
                <a:latin typeface="CMU Bright Roman"/>
                <a:cs typeface="CMU Bright Roman"/>
              </a:rPr>
              <a:t>Koutník</a:t>
            </a:r>
            <a:r>
              <a:rPr lang="en-US" sz="1800" dirty="0">
                <a:latin typeface="CMU Bright Roman"/>
                <a:cs typeface="CMU Bright Roman"/>
              </a:rPr>
              <a:t>, B.R. </a:t>
            </a:r>
            <a:r>
              <a:rPr lang="en-US" sz="1800" dirty="0" err="1">
                <a:latin typeface="CMU Bright Roman"/>
                <a:cs typeface="CMU Bright Roman"/>
              </a:rPr>
              <a:t>Steunebrink</a:t>
            </a:r>
            <a:r>
              <a:rPr lang="en-US" sz="1800" dirty="0">
                <a:latin typeface="CMU Bright Roman"/>
                <a:cs typeface="CMU Bright Roman"/>
              </a:rPr>
              <a:t>, and J. </a:t>
            </a:r>
            <a:r>
              <a:rPr lang="en-US" sz="1800" dirty="0" err="1">
                <a:latin typeface="CMU Bright Roman"/>
                <a:cs typeface="CMU Bright Roman"/>
              </a:rPr>
              <a:t>Schmidhuber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7"/>
              </a:rPr>
              <a:t>LSTM: A search space odyssey</a:t>
            </a:r>
            <a:r>
              <a:rPr lang="en-US" sz="1800" dirty="0">
                <a:latin typeface="CMU Bright Roman"/>
                <a:cs typeface="CMU Bright Roman"/>
              </a:rPr>
              <a:t>, IEEE transactions on neural networks and learning systems, 2016 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K. Cho, B. Van </a:t>
            </a:r>
            <a:r>
              <a:rPr lang="en-US" sz="1800" dirty="0" err="1">
                <a:latin typeface="CMU Bright Roman"/>
                <a:cs typeface="CMU Bright Roman"/>
              </a:rPr>
              <a:t>Merrienboer</a:t>
            </a:r>
            <a:r>
              <a:rPr lang="en-US" sz="1800" dirty="0">
                <a:latin typeface="CMU Bright Roman"/>
                <a:cs typeface="CMU Bright Roman"/>
              </a:rPr>
              <a:t>, C. </a:t>
            </a:r>
            <a:r>
              <a:rPr lang="en-US" sz="1800" dirty="0" err="1">
                <a:latin typeface="CMU Bright Roman"/>
                <a:cs typeface="CMU Bright Roman"/>
              </a:rPr>
              <a:t>Gulcehre</a:t>
            </a:r>
            <a:r>
              <a:rPr lang="en-US" sz="1800" dirty="0">
                <a:latin typeface="CMU Bright Roman"/>
                <a:cs typeface="CMU Bright Roman"/>
              </a:rPr>
              <a:t>, D. </a:t>
            </a:r>
            <a:r>
              <a:rPr lang="en-US" sz="1800" dirty="0" err="1">
                <a:latin typeface="CMU Bright Roman"/>
                <a:cs typeface="CMU Bright Roman"/>
              </a:rPr>
              <a:t>Bahdanau</a:t>
            </a:r>
            <a:r>
              <a:rPr lang="en-US" sz="1800" dirty="0">
                <a:latin typeface="CMU Bright Roman"/>
                <a:cs typeface="CMU Bright Roman"/>
              </a:rPr>
              <a:t>, F. </a:t>
            </a:r>
            <a:r>
              <a:rPr lang="en-US" sz="1800" dirty="0" err="1">
                <a:latin typeface="CMU Bright Roman"/>
                <a:cs typeface="CMU Bright Roman"/>
              </a:rPr>
              <a:t>Bougares</a:t>
            </a:r>
            <a:r>
              <a:rPr lang="en-US" sz="1800" dirty="0">
                <a:latin typeface="CMU Bright Roman"/>
                <a:cs typeface="CMU Bright Roman"/>
              </a:rPr>
              <a:t>, H. </a:t>
            </a:r>
            <a:r>
              <a:rPr lang="en-US" sz="1800" dirty="0" err="1">
                <a:latin typeface="CMU Bright Roman"/>
                <a:cs typeface="CMU Bright Roman"/>
              </a:rPr>
              <a:t>Schwenk</a:t>
            </a:r>
            <a:r>
              <a:rPr lang="en-US" sz="1800" dirty="0">
                <a:latin typeface="CMU Bright Roman"/>
                <a:cs typeface="CMU Bright Roman"/>
              </a:rPr>
              <a:t>, and Y. </a:t>
            </a:r>
            <a:r>
              <a:rPr lang="en-US" sz="1800" dirty="0" err="1">
                <a:latin typeface="CMU Bright Roman"/>
                <a:cs typeface="CMU Bright Roman"/>
              </a:rPr>
              <a:t>Bengio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8"/>
              </a:rPr>
              <a:t>Learning phrase representations using RNN encoder-decoder for statistical machine translation</a:t>
            </a:r>
            <a:r>
              <a:rPr lang="en-US" sz="1800" dirty="0">
                <a:latin typeface="CMU Bright Roman"/>
                <a:cs typeface="CMU Bright Roman"/>
              </a:rPr>
              <a:t>, ACL 2014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R. </a:t>
            </a:r>
            <a:r>
              <a:rPr lang="en-US" sz="1800" dirty="0" err="1">
                <a:latin typeface="CMU Bright Roman"/>
                <a:cs typeface="CMU Bright Roman"/>
              </a:rPr>
              <a:t>Jozefowicz</a:t>
            </a:r>
            <a:r>
              <a:rPr lang="en-US" sz="1800" dirty="0">
                <a:latin typeface="CMU Bright Roman"/>
                <a:cs typeface="CMU Bright Roman"/>
              </a:rPr>
              <a:t>, W. </a:t>
            </a:r>
            <a:r>
              <a:rPr lang="en-US" sz="1800" dirty="0" err="1">
                <a:latin typeface="CMU Bright Roman"/>
                <a:cs typeface="CMU Bright Roman"/>
              </a:rPr>
              <a:t>Zaremba</a:t>
            </a:r>
            <a:r>
              <a:rPr lang="en-US" sz="1800" dirty="0">
                <a:latin typeface="CMU Bright Roman"/>
                <a:cs typeface="CMU Bright Roman"/>
              </a:rPr>
              <a:t>, and I. </a:t>
            </a:r>
            <a:r>
              <a:rPr lang="en-US" sz="1800" dirty="0" err="1">
                <a:latin typeface="CMU Bright Roman"/>
                <a:cs typeface="CMU Bright Roman"/>
              </a:rPr>
              <a:t>Sutskever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9"/>
              </a:rPr>
              <a:t>An empirical exploration of recurrent network architectures</a:t>
            </a:r>
            <a:r>
              <a:rPr lang="en-US" sz="1800" dirty="0">
                <a:latin typeface="CMU Bright Roman"/>
                <a:cs typeface="CMU Bright Roman"/>
              </a:rPr>
              <a:t>, JMLR 2015</a:t>
            </a:r>
          </a:p>
          <a:p>
            <a:endParaRPr lang="en-US" sz="1800" dirty="0">
              <a:latin typeface="CMU Bright Roman"/>
              <a:cs typeface="CMU Bright Roman"/>
            </a:endParaRPr>
          </a:p>
          <a:p>
            <a:endParaRPr lang="en-US" sz="18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9225049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6222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MU Bright Roman"/>
                <a:cs typeface="CMU Bright Roman"/>
              </a:rPr>
              <a:t>Why Recurrent Neural Networks (RNNs)?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MU Bright Roman"/>
                <a:cs typeface="CMU Bright Roman"/>
              </a:rPr>
              <a:t>The Vanilla RNN unit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MU Bright Roman"/>
                <a:cs typeface="CMU Bright Roman"/>
              </a:rPr>
              <a:t>The RNN forward pass</a:t>
            </a:r>
          </a:p>
          <a:p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MU Bright Roman"/>
                <a:cs typeface="CMU Bright Roman"/>
              </a:rPr>
              <a:t>Backpropagation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MU Bright Roman"/>
                <a:cs typeface="CMU Bright Roman"/>
              </a:rPr>
              <a:t> refresher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MU Bright Roman"/>
                <a:cs typeface="CMU Bright Roman"/>
              </a:rPr>
              <a:t>The RNN backward pass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MU Bright Roman"/>
                <a:cs typeface="CMU Bright Roman"/>
              </a:rPr>
              <a:t>Issues with the Vanilla RNN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MU Bright Roman"/>
                <a:cs typeface="CMU Bright Roman"/>
              </a:rPr>
              <a:t>The Long Short-Term Memory (LSTM) unit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MU Bright Roman"/>
                <a:cs typeface="CMU Bright Roman"/>
              </a:rPr>
              <a:t>The LSTM Forward &amp; Backward pass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LSTM variants and tips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Peephole LSTM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GRU</a:t>
            </a:r>
          </a:p>
        </p:txBody>
      </p:sp>
    </p:spTree>
    <p:extLst>
      <p:ext uri="{BB962C8B-B14F-4D97-AF65-F5344CB8AC3E}">
        <p14:creationId xmlns:p14="http://schemas.microsoft.com/office/powerpoint/2010/main" val="576494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Vanilla RNN Cell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62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277593" y="2534444"/>
            <a:ext cx="2571110" cy="1241365"/>
            <a:chOff x="3277593" y="2435812"/>
            <a:chExt cx="2571110" cy="1241365"/>
          </a:xfrm>
        </p:grpSpPr>
        <p:sp>
          <p:nvSpPr>
            <p:cNvPr id="32" name="Rectangle 31"/>
            <p:cNvSpPr/>
            <p:nvPr/>
          </p:nvSpPr>
          <p:spPr>
            <a:xfrm>
              <a:off x="4041634" y="2449058"/>
              <a:ext cx="1049363" cy="102330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/>
            <p:cNvSpPr/>
            <p:nvPr/>
          </p:nvSpPr>
          <p:spPr>
            <a:xfrm>
              <a:off x="4311145" y="2718829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>
              <a:off x="4417083" y="2872886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2" name="Straight Arrow Connector 61"/>
            <p:cNvCxnSpPr>
              <a:stCxn id="33" idx="6"/>
            </p:cNvCxnSpPr>
            <p:nvPr/>
          </p:nvCxnSpPr>
          <p:spPr>
            <a:xfrm>
              <a:off x="4826356" y="2976435"/>
              <a:ext cx="634532" cy="14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>
              <a:endCxn id="33" idx="1"/>
            </p:cNvCxnSpPr>
            <p:nvPr/>
          </p:nvCxnSpPr>
          <p:spPr>
            <a:xfrm>
              <a:off x="3696579" y="2631550"/>
              <a:ext cx="690017" cy="16273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>
              <a:endCxn id="33" idx="3"/>
            </p:cNvCxnSpPr>
            <p:nvPr/>
          </p:nvCxnSpPr>
          <p:spPr>
            <a:xfrm flipV="1">
              <a:off x="3696579" y="3158589"/>
              <a:ext cx="690017" cy="21424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TextBox 163"/>
            <p:cNvSpPr txBox="1"/>
            <p:nvPr/>
          </p:nvSpPr>
          <p:spPr>
            <a:xfrm>
              <a:off x="5460888" y="2805168"/>
              <a:ext cx="3878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 err="1">
                  <a:latin typeface="CMU Bright Roman"/>
                  <a:cs typeface="CMU Bright Roman"/>
                </a:rPr>
                <a:t>h</a:t>
              </a:r>
              <a:r>
                <a:rPr lang="en-US" sz="1600" i="1" baseline="-25000" dirty="0" err="1">
                  <a:latin typeface="CMU Bright Roman"/>
                  <a:cs typeface="CMU Bright Roman"/>
                </a:rPr>
                <a:t>t</a:t>
              </a:r>
              <a:endParaRPr lang="en-US" sz="1600" i="1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277593" y="2435812"/>
              <a:ext cx="505362" cy="12413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/>
              <a:r>
                <a:rPr lang="en-US" sz="1600" dirty="0">
                  <a:latin typeface="CMU Bright Roman"/>
                  <a:cs typeface="CMU Bright Roman"/>
                </a:rPr>
                <a:t> </a:t>
              </a:r>
              <a:r>
                <a:rPr lang="en-US" sz="1600" dirty="0" err="1">
                  <a:latin typeface="CMU Bright Roman"/>
                  <a:cs typeface="CMU Bright Roman"/>
                </a:rPr>
                <a:t>x</a:t>
              </a:r>
              <a:r>
                <a:rPr lang="en-US" sz="1600" i="1" baseline="-25000" dirty="0" err="1">
                  <a:latin typeface="CMU Bright Roman"/>
                  <a:cs typeface="CMU Bright Roman"/>
                </a:rPr>
                <a:t>t</a:t>
              </a:r>
              <a:endParaRPr lang="en-US" sz="1600" i="1" baseline="-25000" dirty="0">
                <a:latin typeface="CMU Bright Roman"/>
                <a:cs typeface="CMU Bright Roman"/>
              </a:endParaRPr>
            </a:p>
            <a:p>
              <a:pPr algn="just"/>
              <a:endParaRPr lang="en-US" sz="1600" i="1" dirty="0">
                <a:latin typeface="CMU Bright Roman"/>
                <a:cs typeface="CMU Bright Roman"/>
              </a:endParaRPr>
            </a:p>
            <a:p>
              <a:pPr algn="just"/>
              <a:endParaRPr lang="en-US" sz="1600" i="1" dirty="0">
                <a:latin typeface="CMU Bright Roman"/>
                <a:cs typeface="CMU Bright Roman"/>
              </a:endParaRPr>
            </a:p>
            <a:p>
              <a:pPr algn="just"/>
              <a:r>
                <a:rPr lang="en-US" sz="1600" i="1" dirty="0">
                  <a:latin typeface="CMU Bright Roman"/>
                  <a:cs typeface="CMU Bright Roman"/>
                </a:rPr>
                <a:t>h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t-1</a:t>
              </a:r>
            </a:p>
            <a:p>
              <a:pPr algn="just"/>
              <a:endParaRPr lang="en-US" sz="1600" i="1" baseline="-25000" dirty="0">
                <a:latin typeface="CMU Bright Roman"/>
                <a:cs typeface="CMU Bright Roman"/>
              </a:endParaRPr>
            </a:p>
          </p:txBody>
        </p:sp>
      </p:grp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10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11" name="Equation" r:id="rId5" imgW="152400" imgH="241300" progId="Equation.DSMT4">
                  <p:embed/>
                </p:oleObj>
              </mc:Choice>
              <mc:Fallback>
                <p:oleObj name="Equation" r:id="rId5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163801" y="4128128"/>
          <a:ext cx="2801691" cy="113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12" name="Equation" r:id="rId6" imgW="1816100" imgH="736600" progId="Equation.DSMT4">
                  <p:embed/>
                </p:oleObj>
              </mc:Choice>
              <mc:Fallback>
                <p:oleObj name="Equation" r:id="rId6" imgW="1816100" imgH="736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63801" y="4128128"/>
                        <a:ext cx="2801691" cy="1136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3926520" y="2527708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</p:spTree>
    <p:extLst>
      <p:ext uri="{BB962C8B-B14F-4D97-AF65-F5344CB8AC3E}">
        <p14:creationId xmlns:p14="http://schemas.microsoft.com/office/powerpoint/2010/main" val="213386095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Vanilla RNN Forward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63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4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5" name="Equation" r:id="rId5" imgW="152400" imgH="241300" progId="Equation.DSMT4">
                  <p:embed/>
                </p:oleObj>
              </mc:Choice>
              <mc:Fallback>
                <p:oleObj name="Equation" r:id="rId5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3" name="Group 52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5" name="Group 4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34" name="Freeform 3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Arrow Connector 61"/>
              <p:cNvCxnSpPr>
                <a:stCxn id="3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Arrow Connector 124"/>
              <p:cNvCxnSpPr>
                <a:endCxn id="3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/>
              <p:cNvCxnSpPr>
                <a:endCxn id="3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1" name="Straight Arrow Connector 30"/>
            <p:cNvCxnSpPr>
              <a:stCxn id="164" idx="0"/>
              <a:endCxn id="3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51" name="Straight Arrow Connector 50"/>
            <p:cNvCxnSpPr>
              <a:stCxn id="50" idx="0"/>
              <a:endCxn id="49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>
              <a:stCxn id="30" idx="0"/>
              <a:endCxn id="50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83" name="Group 8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92" name="Freeform 91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Arrow Connector 92"/>
              <p:cNvCxnSpPr>
                <a:stCxn id="91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endCxn id="91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>
                <a:endCxn id="91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84" name="Rectangle 8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5" name="Straight Arrow Connector 84"/>
            <p:cNvCxnSpPr>
              <a:stCxn id="96" idx="0"/>
              <a:endCxn id="8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88" name="Straight Arrow Connector 87"/>
            <p:cNvCxnSpPr>
              <a:stCxn id="87" idx="0"/>
              <a:endCxn id="8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84" idx="0"/>
              <a:endCxn id="8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3468037" y="1546721"/>
            <a:ext cx="1023307" cy="4484055"/>
            <a:chOff x="760464" y="1306873"/>
            <a:chExt cx="1023307" cy="4484055"/>
          </a:xfrm>
        </p:grpSpPr>
        <p:grpSp>
          <p:nvGrpSpPr>
            <p:cNvPr id="99" name="Group 98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106" name="Rectangle 105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108" name="Freeform 107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9" name="Straight Arrow Connector 108"/>
              <p:cNvCxnSpPr>
                <a:stCxn id="107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/>
              <p:cNvCxnSpPr>
                <a:endCxn id="107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>
                <a:endCxn id="107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1" name="Straight Arrow Connector 100"/>
            <p:cNvCxnSpPr>
              <a:stCxn id="112" idx="0"/>
              <a:endCxn id="10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104" name="Straight Arrow Connector 103"/>
            <p:cNvCxnSpPr>
              <a:stCxn id="103" idx="0"/>
              <a:endCxn id="102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100" idx="0"/>
              <a:endCxn id="103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Freeform 116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3" name="Object 122"/>
          <p:cNvGraphicFramePr>
            <a:graphicFrameLocks noChangeAspect="1"/>
          </p:cNvGraphicFramePr>
          <p:nvPr>
            <p:extLst/>
          </p:nvPr>
        </p:nvGraphicFramePr>
        <p:xfrm>
          <a:off x="5262563" y="2462213"/>
          <a:ext cx="2822575" cy="231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6" name="Equation" r:id="rId6" imgW="1828800" imgH="1498600" progId="Equation.DSMT4">
                  <p:embed/>
                </p:oleObj>
              </mc:Choice>
              <mc:Fallback>
                <p:oleObj name="Equation" r:id="rId6" imgW="1828800" imgH="149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62563" y="2462213"/>
                        <a:ext cx="2822575" cy="231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4148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122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Vanilla RNN Forward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64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258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259" name="Equation" r:id="rId5" imgW="152400" imgH="241300" progId="Equation.DSMT4">
                  <p:embed/>
                </p:oleObj>
              </mc:Choice>
              <mc:Fallback>
                <p:oleObj name="Equation" r:id="rId5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3" name="Group 52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5" name="Group 4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34" name="Freeform 3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Arrow Connector 61"/>
              <p:cNvCxnSpPr>
                <a:stCxn id="3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Arrow Connector 124"/>
              <p:cNvCxnSpPr>
                <a:endCxn id="3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/>
              <p:cNvCxnSpPr>
                <a:endCxn id="3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1" name="Straight Arrow Connector 30"/>
            <p:cNvCxnSpPr>
              <a:stCxn id="164" idx="0"/>
              <a:endCxn id="3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51" name="Straight Arrow Connector 50"/>
            <p:cNvCxnSpPr>
              <a:stCxn id="50" idx="0"/>
              <a:endCxn id="49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>
              <a:stCxn id="30" idx="0"/>
              <a:endCxn id="50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83" name="Group 8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92" name="Freeform 91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Arrow Connector 92"/>
              <p:cNvCxnSpPr>
                <a:stCxn id="91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endCxn id="91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>
                <a:endCxn id="91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84" name="Rectangle 8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5" name="Straight Arrow Connector 84"/>
            <p:cNvCxnSpPr>
              <a:stCxn id="96" idx="0"/>
              <a:endCxn id="8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88" name="Straight Arrow Connector 87"/>
            <p:cNvCxnSpPr>
              <a:stCxn id="87" idx="0"/>
              <a:endCxn id="8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84" idx="0"/>
              <a:endCxn id="8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3468037" y="1541124"/>
            <a:ext cx="1023307" cy="4484055"/>
            <a:chOff x="760464" y="1306873"/>
            <a:chExt cx="1023307" cy="4484055"/>
          </a:xfrm>
        </p:grpSpPr>
        <p:grpSp>
          <p:nvGrpSpPr>
            <p:cNvPr id="99" name="Group 98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106" name="Rectangle 105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108" name="Freeform 107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9" name="Straight Arrow Connector 108"/>
              <p:cNvCxnSpPr>
                <a:stCxn id="107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/>
              <p:cNvCxnSpPr>
                <a:endCxn id="107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>
                <a:endCxn id="107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1" name="Straight Arrow Connector 100"/>
            <p:cNvCxnSpPr>
              <a:stCxn id="112" idx="0"/>
              <a:endCxn id="10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104" name="Straight Arrow Connector 103"/>
            <p:cNvCxnSpPr>
              <a:stCxn id="103" idx="0"/>
              <a:endCxn id="102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100" idx="0"/>
              <a:endCxn id="103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Freeform 116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3" name="Object 122"/>
          <p:cNvGraphicFramePr>
            <a:graphicFrameLocks noChangeAspect="1"/>
          </p:cNvGraphicFramePr>
          <p:nvPr>
            <p:extLst/>
          </p:nvPr>
        </p:nvGraphicFramePr>
        <p:xfrm>
          <a:off x="5262563" y="2462213"/>
          <a:ext cx="2822575" cy="231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260" name="Equation" r:id="rId6" imgW="1828800" imgH="1498600" progId="Equation.DSMT4">
                  <p:embed/>
                </p:oleObj>
              </mc:Choice>
              <mc:Fallback>
                <p:oleObj name="Equation" r:id="rId6" imgW="1828800" imgH="149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62563" y="2462213"/>
                        <a:ext cx="2822575" cy="231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/>
          <p:cNvCxnSpPr>
            <a:stCxn id="49" idx="3"/>
            <a:endCxn id="86" idx="1"/>
          </p:cNvCxnSpPr>
          <p:nvPr/>
        </p:nvCxnSpPr>
        <p:spPr>
          <a:xfrm>
            <a:off x="1535047" y="1769923"/>
            <a:ext cx="874650" cy="1"/>
          </a:xfrm>
          <a:prstGeom prst="line">
            <a:avLst/>
          </a:prstGeom>
          <a:ln w="28575" cmpd="sng">
            <a:solidFill>
              <a:srgbClr val="FFFF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86" idx="3"/>
            <a:endCxn id="102" idx="1"/>
          </p:cNvCxnSpPr>
          <p:nvPr/>
        </p:nvCxnSpPr>
        <p:spPr>
          <a:xfrm flipV="1">
            <a:off x="2908085" y="1769923"/>
            <a:ext cx="836147" cy="1"/>
          </a:xfrm>
          <a:prstGeom prst="line">
            <a:avLst/>
          </a:prstGeom>
          <a:ln w="28575" cmpd="sng">
            <a:solidFill>
              <a:srgbClr val="FFFF00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0" idx="3"/>
            <a:endCxn id="84" idx="1"/>
          </p:cNvCxnSpPr>
          <p:nvPr/>
        </p:nvCxnSpPr>
        <p:spPr>
          <a:xfrm>
            <a:off x="1488719" y="2994161"/>
            <a:ext cx="974085" cy="1"/>
          </a:xfrm>
          <a:prstGeom prst="line">
            <a:avLst/>
          </a:prstGeom>
          <a:ln w="28575" cmpd="sng">
            <a:solidFill>
              <a:schemeClr val="accent1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84" idx="3"/>
            <a:endCxn id="100" idx="1"/>
          </p:cNvCxnSpPr>
          <p:nvPr/>
        </p:nvCxnSpPr>
        <p:spPr>
          <a:xfrm flipV="1">
            <a:off x="2861757" y="2994161"/>
            <a:ext cx="935582" cy="1"/>
          </a:xfrm>
          <a:prstGeom prst="line">
            <a:avLst/>
          </a:prstGeom>
          <a:ln w="28575" cmpd="sng">
            <a:solidFill>
              <a:schemeClr val="accent1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32" idx="2"/>
            <a:endCxn id="90" idx="0"/>
          </p:cNvCxnSpPr>
          <p:nvPr/>
        </p:nvCxnSpPr>
        <p:spPr>
          <a:xfrm>
            <a:off x="1783771" y="4739585"/>
            <a:ext cx="349732" cy="1"/>
          </a:xfrm>
          <a:prstGeom prst="line">
            <a:avLst/>
          </a:prstGeom>
          <a:ln w="28575" cmpd="sng">
            <a:solidFill>
              <a:schemeClr val="accent3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90" idx="2"/>
            <a:endCxn id="106" idx="0"/>
          </p:cNvCxnSpPr>
          <p:nvPr/>
        </p:nvCxnSpPr>
        <p:spPr>
          <a:xfrm flipV="1">
            <a:off x="3156809" y="4739585"/>
            <a:ext cx="311229" cy="1"/>
          </a:xfrm>
          <a:prstGeom prst="line">
            <a:avLst/>
          </a:prstGeom>
          <a:ln w="28575" cmpd="sng">
            <a:solidFill>
              <a:schemeClr val="accent3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5262563" y="5528075"/>
            <a:ext cx="642570" cy="0"/>
          </a:xfrm>
          <a:prstGeom prst="line">
            <a:avLst/>
          </a:prstGeom>
          <a:ln w="28575" cmpd="sng">
            <a:solidFill>
              <a:schemeClr val="tx1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915988" y="5321697"/>
            <a:ext cx="2548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indicates shared weights</a:t>
            </a:r>
          </a:p>
        </p:txBody>
      </p:sp>
    </p:spTree>
    <p:extLst>
      <p:ext uri="{BB962C8B-B14F-4D97-AF65-F5344CB8AC3E}">
        <p14:creationId xmlns:p14="http://schemas.microsoft.com/office/powerpoint/2010/main" val="20235009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Vanilla RNN Backward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65</a:t>
            </a:fld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18" name="Group 17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27" name="Freeform 26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Arrow Connector 27"/>
              <p:cNvCxnSpPr>
                <a:stCxn id="26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>
                <a:endCxn id="26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>
                <a:endCxn id="26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9" name="Rectangle 18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20" name="Straight Arrow Connector 19"/>
            <p:cNvCxnSpPr>
              <a:stCxn id="31" idx="0"/>
              <a:endCxn id="19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23" name="Straight Arrow Connector 22"/>
            <p:cNvCxnSpPr>
              <a:stCxn id="22" idx="0"/>
              <a:endCxn id="21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9" idx="0"/>
              <a:endCxn id="22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37" name="Group 36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46" name="Freeform 45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" name="Straight Arrow Connector 46"/>
              <p:cNvCxnSpPr>
                <a:stCxn id="45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>
                <a:endCxn id="45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>
                <a:endCxn id="45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TextBox 49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8" name="Rectangle 37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9" name="Straight Arrow Connector 38"/>
            <p:cNvCxnSpPr>
              <a:stCxn id="50" idx="0"/>
              <a:endCxn id="38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42" name="Straight Arrow Connector 41"/>
            <p:cNvCxnSpPr>
              <a:stCxn id="41" idx="0"/>
              <a:endCxn id="40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38" idx="0"/>
              <a:endCxn id="41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3468037" y="1557577"/>
            <a:ext cx="1023307" cy="4484055"/>
            <a:chOff x="760464" y="1306873"/>
            <a:chExt cx="1023307" cy="4484055"/>
          </a:xfrm>
        </p:grpSpPr>
        <p:grpSp>
          <p:nvGrpSpPr>
            <p:cNvPr id="53" name="Group 5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64" name="Freeform 6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/>
              <p:cNvCxnSpPr>
                <a:stCxn id="6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/>
              <p:cNvCxnSpPr>
                <a:endCxn id="6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>
                <a:endCxn id="6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TextBox 67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55" name="Straight Arrow Connector 54"/>
            <p:cNvCxnSpPr>
              <a:stCxn id="68" idx="0"/>
              <a:endCxn id="5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58" name="Straight Arrow Connector 57"/>
            <p:cNvCxnSpPr>
              <a:stCxn id="57" idx="0"/>
              <a:endCxn id="5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>
              <a:stCxn id="54" idx="0"/>
              <a:endCxn id="5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Freeform 69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reeform 70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0" name="Object 59"/>
          <p:cNvGraphicFramePr>
            <a:graphicFrameLocks noChangeAspect="1"/>
          </p:cNvGraphicFramePr>
          <p:nvPr>
            <p:extLst/>
          </p:nvPr>
        </p:nvGraphicFramePr>
        <p:xfrm>
          <a:off x="4712213" y="1557577"/>
          <a:ext cx="2136775" cy="176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60" name="Equation" r:id="rId3" imgW="1384300" imgH="1143000" progId="Equation.DSMT4">
                  <p:embed/>
                </p:oleObj>
              </mc:Choice>
              <mc:Fallback>
                <p:oleObj name="Equation" r:id="rId3" imgW="1384300" imgH="1143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12213" y="1557577"/>
                        <a:ext cx="2136775" cy="176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" name="Object 61"/>
          <p:cNvGraphicFramePr>
            <a:graphicFrameLocks noChangeAspect="1"/>
          </p:cNvGraphicFramePr>
          <p:nvPr>
            <p:extLst/>
          </p:nvPr>
        </p:nvGraphicFramePr>
        <p:xfrm>
          <a:off x="4571098" y="3701560"/>
          <a:ext cx="4351337" cy="184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61" name="Equation" r:id="rId5" imgW="2819400" imgH="1193800" progId="Equation.DSMT4">
                  <p:embed/>
                </p:oleObj>
              </mc:Choice>
              <mc:Fallback>
                <p:oleObj name="Equation" r:id="rId5" imgW="2819400" imgH="119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71098" y="3701560"/>
                        <a:ext cx="4351337" cy="184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1450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1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932010" y="2240569"/>
            <a:ext cx="5247392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Popular LSTM Cell</a:t>
            </a:r>
          </a:p>
        </p:txBody>
      </p:sp>
      <p:sp>
        <p:nvSpPr>
          <p:cNvPr id="33" name="Oval 32"/>
          <p:cNvSpPr/>
          <p:nvPr/>
        </p:nvSpPr>
        <p:spPr>
          <a:xfrm>
            <a:off x="991911" y="3573941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097849" y="372799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844450" y="2312461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>
                <a:solidFill>
                  <a:srgbClr val="000000"/>
                </a:solidFill>
                <a:latin typeface="CMU Bright Roman"/>
                <a:cs typeface="CMU Bright Roman"/>
              </a:rPr>
              <a:t>i</a:t>
            </a:r>
            <a:r>
              <a:rPr lang="en-US" sz="1600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</a:p>
        </p:txBody>
      </p:sp>
      <p:sp>
        <p:nvSpPr>
          <p:cNvPr id="42" name="Oval 41"/>
          <p:cNvSpPr/>
          <p:nvPr/>
        </p:nvSpPr>
        <p:spPr>
          <a:xfrm>
            <a:off x="5561996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o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330270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f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4337100" y="357394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Oval 45"/>
          <p:cNvSpPr/>
          <p:nvPr/>
        </p:nvSpPr>
        <p:spPr>
          <a:xfrm>
            <a:off x="1967315" y="369375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036115" y="3767585"/>
            <a:ext cx="131882" cy="133686"/>
            <a:chOff x="7787230" y="1641491"/>
            <a:chExt cx="131882" cy="133686"/>
          </a:xfrm>
        </p:grpSpPr>
        <p:cxnSp>
          <p:nvCxnSpPr>
            <p:cNvPr id="36" name="Straight Connector 35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Oval 50"/>
          <p:cNvSpPr/>
          <p:nvPr/>
        </p:nvSpPr>
        <p:spPr>
          <a:xfrm>
            <a:off x="5684861" y="369426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53" name="Straight Arrow Connector 52"/>
          <p:cNvCxnSpPr>
            <a:stCxn id="42" idx="4"/>
            <a:endCxn id="51" idx="0"/>
          </p:cNvCxnSpPr>
          <p:nvPr/>
        </p:nvCxnSpPr>
        <p:spPr>
          <a:xfrm>
            <a:off x="5819602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760133" y="3762310"/>
            <a:ext cx="131882" cy="133686"/>
            <a:chOff x="7787230" y="1641491"/>
            <a:chExt cx="131882" cy="133686"/>
          </a:xfrm>
        </p:grpSpPr>
        <p:cxnSp>
          <p:nvCxnSpPr>
            <p:cNvPr id="57" name="Straight Connector 56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Straight Arrow Connector 58"/>
          <p:cNvCxnSpPr>
            <a:stCxn id="41" idx="4"/>
            <a:endCxn id="46" idx="0"/>
          </p:cNvCxnSpPr>
          <p:nvPr/>
        </p:nvCxnSpPr>
        <p:spPr>
          <a:xfrm>
            <a:off x="2102056" y="2827672"/>
            <a:ext cx="4028" cy="8660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3" idx="6"/>
            <a:endCxn id="46" idx="2"/>
          </p:cNvCxnSpPr>
          <p:nvPr/>
        </p:nvCxnSpPr>
        <p:spPr>
          <a:xfrm>
            <a:off x="1507122" y="3831547"/>
            <a:ext cx="460193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3302708" y="3574919"/>
            <a:ext cx="515211" cy="515211"/>
          </a:xfrm>
          <a:prstGeom prst="ellipse">
            <a:avLst/>
          </a:prstGeom>
          <a:solidFill>
            <a:srgbClr val="93CDDD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="1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67" name="Straight Arrow Connector 66"/>
          <p:cNvCxnSpPr>
            <a:stCxn id="46" idx="6"/>
            <a:endCxn id="66" idx="2"/>
          </p:cNvCxnSpPr>
          <p:nvPr/>
        </p:nvCxnSpPr>
        <p:spPr>
          <a:xfrm>
            <a:off x="2244852" y="3832525"/>
            <a:ext cx="1057856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6" idx="6"/>
            <a:endCxn id="44" idx="2"/>
          </p:cNvCxnSpPr>
          <p:nvPr/>
        </p:nvCxnSpPr>
        <p:spPr>
          <a:xfrm flipV="1">
            <a:off x="3817919" y="3831547"/>
            <a:ext cx="519181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51" idx="2"/>
          </p:cNvCxnSpPr>
          <p:nvPr/>
        </p:nvCxnSpPr>
        <p:spPr>
          <a:xfrm>
            <a:off x="4852311" y="3831547"/>
            <a:ext cx="832550" cy="14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1" idx="6"/>
          </p:cNvCxnSpPr>
          <p:nvPr/>
        </p:nvCxnSpPr>
        <p:spPr>
          <a:xfrm flipV="1">
            <a:off x="5962398" y="3829557"/>
            <a:ext cx="648297" cy="34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3417231" y="4320127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3489111" y="4394052"/>
            <a:ext cx="131882" cy="133686"/>
            <a:chOff x="7787230" y="1641491"/>
            <a:chExt cx="131882" cy="133686"/>
          </a:xfrm>
        </p:grpSpPr>
        <p:cxnSp>
          <p:nvCxnSpPr>
            <p:cNvPr id="82" name="Straight Connector 81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5" name="Straight Arrow Connector 84"/>
          <p:cNvCxnSpPr>
            <a:stCxn id="43" idx="0"/>
            <a:endCxn id="84" idx="4"/>
          </p:cNvCxnSpPr>
          <p:nvPr/>
        </p:nvCxnSpPr>
        <p:spPr>
          <a:xfrm flipH="1" flipV="1">
            <a:off x="3556000" y="4597664"/>
            <a:ext cx="4314" cy="26688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66" idx="5"/>
            <a:endCxn id="84" idx="6"/>
          </p:cNvCxnSpPr>
          <p:nvPr/>
        </p:nvCxnSpPr>
        <p:spPr>
          <a:xfrm rot="5400000">
            <a:off x="3496510" y="4212937"/>
            <a:ext cx="444217" cy="47700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5"/>
          <p:cNvCxnSpPr>
            <a:stCxn id="84" idx="2"/>
            <a:endCxn id="66" idx="3"/>
          </p:cNvCxnSpPr>
          <p:nvPr/>
        </p:nvCxnSpPr>
        <p:spPr>
          <a:xfrm rot="10800000">
            <a:off x="3378159" y="4014680"/>
            <a:ext cx="39072" cy="444217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33" idx="1"/>
          </p:cNvCxnSpPr>
          <p:nvPr/>
        </p:nvCxnSpPr>
        <p:spPr>
          <a:xfrm>
            <a:off x="377345" y="3486662"/>
            <a:ext cx="690017" cy="16273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V="1">
            <a:off x="377345" y="4013701"/>
            <a:ext cx="690017" cy="2142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endCxn id="41" idx="7"/>
          </p:cNvCxnSpPr>
          <p:nvPr/>
        </p:nvCxnSpPr>
        <p:spPr>
          <a:xfrm flipH="1">
            <a:off x="2284210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5998118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>
            <a:off x="1772567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5477344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374246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330270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977483" y="2405822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Input Gate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468528" y="2406895"/>
            <a:ext cx="1056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Output Gate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3793676" y="4995637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Forget Gate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6610695" y="3635786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66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3121306" y="592237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3348769" y="3296942"/>
            <a:ext cx="42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Cell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288853" y="3612405"/>
            <a:ext cx="551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t-1</a:t>
            </a:r>
          </a:p>
        </p:txBody>
      </p:sp>
      <p:graphicFrame>
        <p:nvGraphicFramePr>
          <p:cNvPr id="69" name="Object 68"/>
          <p:cNvGraphicFramePr>
            <a:graphicFrameLocks noChangeAspect="1"/>
          </p:cNvGraphicFramePr>
          <p:nvPr>
            <p:extLst/>
          </p:nvPr>
        </p:nvGraphicFramePr>
        <p:xfrm>
          <a:off x="6610695" y="4203691"/>
          <a:ext cx="2139950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306" name="Equation" r:id="rId3" imgW="1574800" imgH="863600" progId="Equation.DSMT4">
                  <p:embed/>
                </p:oleObj>
              </mc:Choice>
              <mc:Fallback>
                <p:oleObj name="Equation" r:id="rId3" imgW="1574800" imgH="863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0695" y="4203691"/>
                        <a:ext cx="2139950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" name="TextBox 70"/>
          <p:cNvSpPr txBox="1"/>
          <p:nvPr/>
        </p:nvSpPr>
        <p:spPr>
          <a:xfrm>
            <a:off x="1558890" y="1362842"/>
            <a:ext cx="12062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  <a:r>
              <a:rPr lang="en-US" sz="1600" i="1" dirty="0">
                <a:latin typeface="CMU Bright Roman"/>
                <a:cs typeface="CMU Bright Roman"/>
              </a:rPr>
              <a:t>  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292322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-41641" y="3256904"/>
            <a:ext cx="505362" cy="1241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838910" y="3234225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264090" y="2183869"/>
            <a:ext cx="473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>
                <a:latin typeface="CMU Bright SemiBold Oblique"/>
                <a:cs typeface="CMU Bright SemiBold Oblique"/>
              </a:rPr>
              <a:t>i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154198" y="2161189"/>
            <a:ext cx="4979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o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89180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aphicFrame>
        <p:nvGraphicFramePr>
          <p:cNvPr id="80" name="Object 79"/>
          <p:cNvGraphicFramePr>
            <a:graphicFrameLocks noChangeAspect="1"/>
          </p:cNvGraphicFramePr>
          <p:nvPr>
            <p:extLst/>
          </p:nvPr>
        </p:nvGraphicFramePr>
        <p:xfrm>
          <a:off x="6610695" y="2108879"/>
          <a:ext cx="2398712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307" name="Equation" r:id="rId5" imgW="1765300" imgH="609600" progId="Equation.DSMT4">
                  <p:embed/>
                </p:oleObj>
              </mc:Choice>
              <mc:Fallback>
                <p:oleObj name="Equation" r:id="rId5" imgW="17653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610695" y="2108879"/>
                        <a:ext cx="2398712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" name="Object 85"/>
          <p:cNvGraphicFramePr>
            <a:graphicFrameLocks noChangeAspect="1"/>
          </p:cNvGraphicFramePr>
          <p:nvPr>
            <p:extLst/>
          </p:nvPr>
        </p:nvGraphicFramePr>
        <p:xfrm>
          <a:off x="6610695" y="5576302"/>
          <a:ext cx="16383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308" name="Equation" r:id="rId7" imgW="1206500" imgH="254000" progId="Equation.DSMT4">
                  <p:embed/>
                </p:oleObj>
              </mc:Choice>
              <mc:Fallback>
                <p:oleObj name="Equation" r:id="rId7" imgW="12065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610695" y="5576302"/>
                        <a:ext cx="1638300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TextBox 86"/>
          <p:cNvSpPr txBox="1"/>
          <p:nvPr/>
        </p:nvSpPr>
        <p:spPr>
          <a:xfrm>
            <a:off x="6565335" y="2970178"/>
            <a:ext cx="1883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Similarly for </a:t>
            </a:r>
            <a:r>
              <a:rPr lang="en-US" dirty="0">
                <a:latin typeface="CMU Bright Oblique"/>
                <a:cs typeface="CMU Bright Oblique"/>
              </a:rPr>
              <a:t>i</a:t>
            </a:r>
            <a:r>
              <a:rPr lang="en-US" baseline="-25000" dirty="0">
                <a:latin typeface="CMU Bright Oblique"/>
                <a:cs typeface="CMU Bright Oblique"/>
              </a:rPr>
              <a:t>t</a:t>
            </a:r>
            <a:r>
              <a:rPr lang="en-US" dirty="0">
                <a:latin typeface="CMU Bright Roman"/>
                <a:cs typeface="CMU Bright Roman"/>
              </a:rPr>
              <a:t>, </a:t>
            </a:r>
            <a:r>
              <a:rPr lang="en-US" dirty="0" err="1">
                <a:latin typeface="CMU Bright Oblique"/>
                <a:cs typeface="CMU Bright Oblique"/>
              </a:rPr>
              <a:t>o</a:t>
            </a:r>
            <a:r>
              <a:rPr lang="en-US" baseline="-25000" dirty="0" err="1">
                <a:latin typeface="CMU Bright Oblique"/>
                <a:cs typeface="CMU Bright Oblique"/>
              </a:rPr>
              <a:t>t</a:t>
            </a:r>
            <a:endParaRPr lang="en-US" baseline="-25000" dirty="0">
              <a:latin typeface="CMU Bright Oblique"/>
              <a:cs typeface="CMU Bright Oblique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11020" y="6490656"/>
            <a:ext cx="32438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latin typeface="CMU Bright Roman"/>
                <a:cs typeface="CMU Bright Roman"/>
              </a:rPr>
              <a:t>* </a:t>
            </a:r>
            <a:r>
              <a:rPr lang="en-US" dirty="0">
                <a:latin typeface="CMU Bright Roman"/>
                <a:cs typeface="CMU Bright Roman"/>
              </a:rPr>
              <a:t>Dashed line indicates time-lag</a:t>
            </a:r>
            <a:br>
              <a:rPr lang="en-US" dirty="0">
                <a:latin typeface="CMU Bright Roman"/>
                <a:cs typeface="CMU Bright Roman"/>
              </a:rPr>
            </a:b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25407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LSTM – Forward/Backward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67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0" y="20870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Go To: </a:t>
            </a:r>
            <a:r>
              <a:rPr lang="en-US" sz="2400" dirty="0">
                <a:latin typeface="CMU Bright Roman"/>
                <a:cs typeface="CMU Bright Roman"/>
                <a:hlinkClick r:id="rId2"/>
              </a:rPr>
              <a:t>Illustrated LSTM Forward and Backward Pass</a:t>
            </a:r>
            <a:endParaRPr lang="en-US" sz="24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03997458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Class Exercise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68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Consider the problem of translation of English to French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E.g. What is your name      Comment </a:t>
            </a:r>
            <a:r>
              <a:rPr lang="en-US" sz="2400" dirty="0" err="1">
                <a:latin typeface="CMU Bright Roman"/>
                <a:cs typeface="CMU Bright Roman"/>
              </a:rPr>
              <a:t>tu</a:t>
            </a:r>
            <a:r>
              <a:rPr lang="en-US" sz="2400" dirty="0">
                <a:latin typeface="CMU Bright Roman"/>
                <a:cs typeface="CMU Bright Roman"/>
              </a:rPr>
              <a:t> </a:t>
            </a:r>
            <a:r>
              <a:rPr lang="en-US" sz="2400" dirty="0" err="1">
                <a:latin typeface="CMU Bright Roman"/>
                <a:cs typeface="CMU Bright Roman"/>
              </a:rPr>
              <a:t>t'appelle</a:t>
            </a:r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Is the below architecture suitable for this problem?</a:t>
            </a:r>
          </a:p>
          <a:p>
            <a:pPr marL="0" indent="0">
              <a:buNone/>
            </a:pPr>
            <a:endParaRPr lang="en-US" sz="2800" dirty="0">
              <a:latin typeface="CMU Bright Roman"/>
              <a:cs typeface="CMU Bright Roman"/>
            </a:endParaRPr>
          </a:p>
          <a:p>
            <a:endParaRPr lang="en-US" sz="2800" dirty="0">
              <a:latin typeface="CMU Bright Roman"/>
              <a:cs typeface="CMU Bright Roman"/>
            </a:endParaRPr>
          </a:p>
          <a:p>
            <a:endParaRPr lang="en-US" sz="2800" dirty="0">
              <a:latin typeface="CMU Bright Roman"/>
              <a:cs typeface="CMU Bright Roman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823132" y="2293192"/>
            <a:ext cx="40430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57200" y="6402365"/>
            <a:ext cx="7083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Adapted from 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http://www.cs.toronto.edu/~rgrosse/csc321/lec10.pdf</a:t>
            </a:r>
            <a:r>
              <a:rPr lang="en-US" dirty="0">
                <a:latin typeface="CMU Bright Roman"/>
                <a:cs typeface="CMU Bright Roman"/>
              </a:rPr>
              <a:t> 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3568974" y="3189525"/>
            <a:ext cx="1703286" cy="1686694"/>
            <a:chOff x="2955335" y="2918868"/>
            <a:chExt cx="1703286" cy="1686694"/>
          </a:xfrm>
        </p:grpSpPr>
        <p:sp>
          <p:nvSpPr>
            <p:cNvPr id="34" name="Rectangle 33"/>
            <p:cNvSpPr/>
            <p:nvPr/>
          </p:nvSpPr>
          <p:spPr>
            <a:xfrm>
              <a:off x="3001851" y="358922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V="1">
              <a:off x="3174336" y="393674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3331713" y="376298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/>
            <p:cNvSpPr/>
            <p:nvPr/>
          </p:nvSpPr>
          <p:spPr>
            <a:xfrm>
              <a:off x="3633465" y="358922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flipV="1">
              <a:off x="3797639" y="393674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3954691" y="376298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/>
            <p:cNvSpPr/>
            <p:nvPr/>
          </p:nvSpPr>
          <p:spPr>
            <a:xfrm>
              <a:off x="4256443" y="358922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 flipV="1">
              <a:off x="4420617" y="393674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3803992" y="328973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flipV="1">
              <a:off x="4420617" y="328973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V="1">
              <a:off x="3174336" y="328973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2955335" y="4235722"/>
              <a:ext cx="4380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E</a:t>
              </a:r>
              <a:r>
                <a:rPr lang="en-US" baseline="-25000" dirty="0">
                  <a:latin typeface="CMU Bright Oblique"/>
                  <a:cs typeface="CMU Bright Oblique"/>
                </a:rPr>
                <a:t>1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582105" y="4236230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E</a:t>
              </a:r>
              <a:r>
                <a:rPr lang="en-US" baseline="-25000" dirty="0">
                  <a:latin typeface="CMU Bright Oblique"/>
                  <a:cs typeface="CMU Bright Oblique"/>
                </a:rPr>
                <a:t>2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198730" y="4236230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E</a:t>
              </a:r>
              <a:r>
                <a:rPr lang="en-US" baseline="-25000" dirty="0">
                  <a:latin typeface="CMU Bright Oblique"/>
                  <a:cs typeface="CMU Bright Oblique"/>
                </a:rPr>
                <a:t>3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974801" y="2918868"/>
              <a:ext cx="4313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F</a:t>
              </a:r>
              <a:r>
                <a:rPr lang="en-US" baseline="-25000" dirty="0">
                  <a:latin typeface="CMU Bright Oblique"/>
                  <a:cs typeface="CMU Bright Oblique"/>
                </a:rPr>
                <a:t>1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598223" y="2919376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F</a:t>
              </a:r>
              <a:r>
                <a:rPr lang="en-US" baseline="-25000" dirty="0">
                  <a:latin typeface="CMU Bright Oblique"/>
                  <a:cs typeface="CMU Bright Oblique"/>
                </a:rPr>
                <a:t>2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214848" y="2919376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F</a:t>
              </a:r>
              <a:r>
                <a:rPr lang="en-US" baseline="-25000" dirty="0">
                  <a:latin typeface="CMU Bright Oblique"/>
                  <a:cs typeface="CMU Bright Oblique"/>
                </a:rPr>
                <a:t>3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344716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Class Exercise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69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216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Consider the problem of translation of English to French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E.g. What is your name      Comment </a:t>
            </a:r>
            <a:r>
              <a:rPr lang="en-US" sz="2400" dirty="0" err="1">
                <a:latin typeface="CMU Bright Roman"/>
                <a:cs typeface="CMU Bright Roman"/>
              </a:rPr>
              <a:t>tu</a:t>
            </a:r>
            <a:r>
              <a:rPr lang="en-US" sz="2400" dirty="0">
                <a:latin typeface="CMU Bright Roman"/>
                <a:cs typeface="CMU Bright Roman"/>
              </a:rPr>
              <a:t> </a:t>
            </a:r>
            <a:r>
              <a:rPr lang="en-US" sz="2400" dirty="0" err="1">
                <a:latin typeface="CMU Bright Roman"/>
                <a:cs typeface="CMU Bright Roman"/>
              </a:rPr>
              <a:t>t'appelle</a:t>
            </a:r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Is the below architecture suitable for this problem?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No, sentences might be of different length and words might not align. Need to see entire sentence before translating</a:t>
            </a:r>
          </a:p>
          <a:p>
            <a:pPr marL="0" indent="0">
              <a:buNone/>
            </a:pPr>
            <a:endParaRPr lang="en-US" sz="2800" dirty="0">
              <a:latin typeface="CMU Bright Roman"/>
              <a:cs typeface="CMU Bright Roman"/>
            </a:endParaRPr>
          </a:p>
          <a:p>
            <a:endParaRPr lang="en-US" sz="2800" dirty="0">
              <a:latin typeface="CMU Bright Roman"/>
              <a:cs typeface="CMU Bright Roman"/>
            </a:endParaRPr>
          </a:p>
          <a:p>
            <a:endParaRPr lang="en-US" sz="2800" dirty="0">
              <a:latin typeface="CMU Bright Roman"/>
              <a:cs typeface="CMU Bright Roman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3568974" y="3189525"/>
            <a:ext cx="1703286" cy="1686694"/>
            <a:chOff x="2955335" y="2918868"/>
            <a:chExt cx="1703286" cy="1686694"/>
          </a:xfrm>
        </p:grpSpPr>
        <p:sp>
          <p:nvSpPr>
            <p:cNvPr id="7" name="Rectangle 6"/>
            <p:cNvSpPr/>
            <p:nvPr/>
          </p:nvSpPr>
          <p:spPr>
            <a:xfrm>
              <a:off x="3001851" y="358922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V="1">
              <a:off x="3174336" y="393674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3331713" y="376298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3633465" y="358922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V="1">
              <a:off x="3797639" y="393674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3954691" y="376298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4256443" y="358922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V="1">
              <a:off x="4420617" y="393674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3803992" y="328973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4420617" y="328973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3174336" y="328973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2955335" y="4235722"/>
              <a:ext cx="4380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E</a:t>
              </a:r>
              <a:r>
                <a:rPr lang="en-US" baseline="-25000" dirty="0">
                  <a:latin typeface="CMU Bright Oblique"/>
                  <a:cs typeface="CMU Bright Oblique"/>
                </a:rPr>
                <a:t>1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582105" y="4236230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E</a:t>
              </a:r>
              <a:r>
                <a:rPr lang="en-US" baseline="-25000" dirty="0">
                  <a:latin typeface="CMU Bright Oblique"/>
                  <a:cs typeface="CMU Bright Oblique"/>
                </a:rPr>
                <a:t>2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198730" y="4236230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E</a:t>
              </a:r>
              <a:r>
                <a:rPr lang="en-US" baseline="-25000" dirty="0">
                  <a:latin typeface="CMU Bright Oblique"/>
                  <a:cs typeface="CMU Bright Oblique"/>
                </a:rPr>
                <a:t>3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974801" y="2918868"/>
              <a:ext cx="4313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F</a:t>
              </a:r>
              <a:r>
                <a:rPr lang="en-US" baseline="-25000" dirty="0">
                  <a:latin typeface="CMU Bright Oblique"/>
                  <a:cs typeface="CMU Bright Oblique"/>
                </a:rPr>
                <a:t>1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598223" y="2919376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F</a:t>
              </a:r>
              <a:r>
                <a:rPr lang="en-US" baseline="-25000" dirty="0">
                  <a:latin typeface="CMU Bright Oblique"/>
                  <a:cs typeface="CMU Bright Oblique"/>
                </a:rPr>
                <a:t>2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214848" y="2919376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F</a:t>
              </a:r>
              <a:r>
                <a:rPr lang="en-US" baseline="-25000" dirty="0">
                  <a:latin typeface="CMU Bright Oblique"/>
                  <a:cs typeface="CMU Bright Oblique"/>
                </a:rPr>
                <a:t>3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>
            <a:off x="3787975" y="2312647"/>
            <a:ext cx="40430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57200" y="6402365"/>
            <a:ext cx="7083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Adapted from 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http://www.cs.toronto.edu/~rgrosse/csc321/lec10.pdf</a:t>
            </a:r>
            <a:r>
              <a:rPr lang="en-US" dirty="0">
                <a:latin typeface="CMU Bright Roman"/>
                <a:cs typeface="CMU Bright Roman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5815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Sample RNN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</a:t>
            </a:fld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1071304" y="3817386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335944" y="3075445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844749" y="4517274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37" name="Straight Arrow Connector 36"/>
          <p:cNvCxnSpPr>
            <a:stCxn id="81" idx="0"/>
            <a:endCxn id="79" idx="2"/>
          </p:cNvCxnSpPr>
          <p:nvPr/>
        </p:nvCxnSpPr>
        <p:spPr>
          <a:xfrm flipH="1" flipV="1">
            <a:off x="1958066" y="4210578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79" idx="0"/>
            <a:endCxn id="80" idx="2"/>
          </p:cNvCxnSpPr>
          <p:nvPr/>
        </p:nvCxnSpPr>
        <p:spPr>
          <a:xfrm flipV="1">
            <a:off x="1958066" y="3468637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TextBox 131"/>
          <p:cNvSpPr txBox="1"/>
          <p:nvPr/>
        </p:nvSpPr>
        <p:spPr>
          <a:xfrm>
            <a:off x="1599665" y="4906430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1</a:t>
            </a:r>
          </a:p>
        </p:txBody>
      </p:sp>
      <p:sp>
        <p:nvSpPr>
          <p:cNvPr id="52" name="Rectangle 51"/>
          <p:cNvSpPr/>
          <p:nvPr/>
        </p:nvSpPr>
        <p:spPr>
          <a:xfrm>
            <a:off x="3402263" y="333728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666903" y="2595340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175708" y="4037169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55" name="Straight Arrow Connector 54"/>
          <p:cNvCxnSpPr>
            <a:stCxn id="54" idx="0"/>
            <a:endCxn id="52" idx="2"/>
          </p:cNvCxnSpPr>
          <p:nvPr/>
        </p:nvCxnSpPr>
        <p:spPr>
          <a:xfrm flipH="1" flipV="1">
            <a:off x="4289025" y="373047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52" idx="0"/>
            <a:endCxn id="53" idx="2"/>
          </p:cNvCxnSpPr>
          <p:nvPr/>
        </p:nvCxnSpPr>
        <p:spPr>
          <a:xfrm flipV="1">
            <a:off x="4289025" y="298853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5728321" y="2828078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5992961" y="2086137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501766" y="3527966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60" name="Straight Arrow Connector 59"/>
          <p:cNvCxnSpPr>
            <a:stCxn id="59" idx="0"/>
            <a:endCxn id="57" idx="2"/>
          </p:cNvCxnSpPr>
          <p:nvPr/>
        </p:nvCxnSpPr>
        <p:spPr>
          <a:xfrm flipH="1" flipV="1">
            <a:off x="6615083" y="3221270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7" idx="0"/>
            <a:endCxn id="58" idx="2"/>
          </p:cNvCxnSpPr>
          <p:nvPr/>
        </p:nvCxnSpPr>
        <p:spPr>
          <a:xfrm flipV="1">
            <a:off x="6615083" y="2479329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79" idx="3"/>
            <a:endCxn id="52" idx="1"/>
          </p:cNvCxnSpPr>
          <p:nvPr/>
        </p:nvCxnSpPr>
        <p:spPr>
          <a:xfrm flipV="1">
            <a:off x="2844828" y="3533877"/>
            <a:ext cx="557435" cy="48010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52" idx="3"/>
            <a:endCxn id="57" idx="1"/>
          </p:cNvCxnSpPr>
          <p:nvPr/>
        </p:nvCxnSpPr>
        <p:spPr>
          <a:xfrm flipV="1">
            <a:off x="5175787" y="3024674"/>
            <a:ext cx="552534" cy="50920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7501845" y="2515471"/>
            <a:ext cx="552534" cy="50920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930623" y="4426324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257537" y="3927074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3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513869" y="4013982"/>
            <a:ext cx="557435" cy="48010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201666" y="4362902"/>
            <a:ext cx="441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0</a:t>
            </a:r>
            <a:endParaRPr lang="en-US" dirty="0">
              <a:latin typeface="CMU Bright Oblique"/>
              <a:cs typeface="CMU Bright Oblique"/>
            </a:endParaRPr>
          </a:p>
        </p:txBody>
      </p:sp>
    </p:spTree>
    <p:extLst>
      <p:ext uri="{BB962C8B-B14F-4D97-AF65-F5344CB8AC3E}">
        <p14:creationId xmlns:p14="http://schemas.microsoft.com/office/powerpoint/2010/main" val="5755128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Class Exercise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70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216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Consider the problem of translation of English to French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E.g. What is your name      Comment </a:t>
            </a:r>
            <a:r>
              <a:rPr lang="en-US" sz="2400" dirty="0" err="1">
                <a:latin typeface="CMU Bright Roman"/>
                <a:cs typeface="CMU Bright Roman"/>
              </a:rPr>
              <a:t>tu</a:t>
            </a:r>
            <a:r>
              <a:rPr lang="en-US" sz="2400" dirty="0">
                <a:latin typeface="CMU Bright Roman"/>
                <a:cs typeface="CMU Bright Roman"/>
              </a:rPr>
              <a:t> </a:t>
            </a:r>
            <a:r>
              <a:rPr lang="en-US" sz="2400" dirty="0" err="1">
                <a:latin typeface="CMU Bright Roman"/>
                <a:cs typeface="CMU Bright Roman"/>
              </a:rPr>
              <a:t>t'appelle</a:t>
            </a:r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Sentences might be of different length and words might not align. Need to see entire sentence before translating</a:t>
            </a:r>
          </a:p>
          <a:p>
            <a:pPr marL="0" indent="0">
              <a:buNone/>
            </a:pPr>
            <a:endParaRPr lang="en-US" sz="2800" dirty="0">
              <a:latin typeface="CMU Bright Roman"/>
              <a:cs typeface="CMU Bright Roman"/>
            </a:endParaRPr>
          </a:p>
          <a:p>
            <a:endParaRPr lang="en-US" sz="2800" dirty="0">
              <a:latin typeface="CMU Bright Roman"/>
              <a:cs typeface="CMU Bright Roman"/>
            </a:endParaRPr>
          </a:p>
          <a:p>
            <a:endParaRPr lang="en-US" sz="2800" dirty="0">
              <a:latin typeface="CMU Bright Roman"/>
              <a:cs typeface="CMU Bright Roman"/>
            </a:endParaRPr>
          </a:p>
          <a:p>
            <a:endParaRPr lang="en-US" sz="28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Input-Output nature depends on the structure of the problem at hand</a:t>
            </a:r>
          </a:p>
          <a:p>
            <a:endParaRPr lang="en-US" sz="2800" dirty="0">
              <a:latin typeface="CMU Bright Roman"/>
              <a:cs typeface="CMU Bright Roman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715331" y="2293192"/>
            <a:ext cx="40430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57200" y="6402365"/>
            <a:ext cx="6587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Seq2Seq Learning with Neural Networks, Sutskever </a:t>
            </a:r>
            <a:r>
              <a:rPr lang="en-US" i="1" dirty="0">
                <a:latin typeface="CMU Bright Roman"/>
                <a:cs typeface="CMU Bright Roman"/>
                <a:hlinkClick r:id="rId2"/>
              </a:rPr>
              <a:t>et al.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, 2014</a:t>
            </a:r>
            <a:endParaRPr lang="en-US" dirty="0">
              <a:latin typeface="CMU Bright Roman"/>
              <a:cs typeface="CMU Bright Roman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407751" y="3528442"/>
            <a:ext cx="4221650" cy="1696239"/>
            <a:chOff x="2752262" y="3528950"/>
            <a:chExt cx="4221650" cy="1696239"/>
          </a:xfrm>
        </p:grpSpPr>
        <p:sp>
          <p:nvSpPr>
            <p:cNvPr id="31" name="Rectangle 30"/>
            <p:cNvSpPr/>
            <p:nvPr/>
          </p:nvSpPr>
          <p:spPr>
            <a:xfrm>
              <a:off x="2798778" y="4208339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V="1">
              <a:off x="2971263" y="4555865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3128640" y="4382102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/>
            <p:cNvSpPr/>
            <p:nvPr/>
          </p:nvSpPr>
          <p:spPr>
            <a:xfrm>
              <a:off x="3430392" y="4208339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 flipV="1">
              <a:off x="3594566" y="4555865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3751618" y="4382102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4053370" y="4208339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V="1">
              <a:off x="4217544" y="4555865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/>
            <p:cNvSpPr/>
            <p:nvPr/>
          </p:nvSpPr>
          <p:spPr>
            <a:xfrm>
              <a:off x="4690269" y="4208339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>
              <a:off x="4384744" y="4392675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4855956" y="3908855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/>
            <p:cNvSpPr/>
            <p:nvPr/>
          </p:nvSpPr>
          <p:spPr>
            <a:xfrm>
              <a:off x="5321883" y="4218912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5016358" y="4403248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V="1">
              <a:off x="5487570" y="3919428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/>
            <p:cNvSpPr/>
            <p:nvPr/>
          </p:nvSpPr>
          <p:spPr>
            <a:xfrm>
              <a:off x="5956841" y="4218912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5651316" y="4403248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V="1">
              <a:off x="6122528" y="3919428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4643316" y="3539015"/>
              <a:ext cx="4313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F</a:t>
              </a:r>
              <a:r>
                <a:rPr lang="en-US" baseline="-25000" dirty="0">
                  <a:latin typeface="CMU Bright Oblique"/>
                  <a:cs typeface="CMU Bright Oblique"/>
                </a:rPr>
                <a:t>1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266738" y="3539523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F</a:t>
              </a:r>
              <a:r>
                <a:rPr lang="en-US" baseline="-25000" dirty="0">
                  <a:latin typeface="CMU Bright Oblique"/>
                  <a:cs typeface="CMU Bright Oblique"/>
                </a:rPr>
                <a:t>2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883363" y="3539523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F</a:t>
              </a:r>
              <a:r>
                <a:rPr lang="en-US" baseline="-25000" dirty="0">
                  <a:latin typeface="CMU Bright Oblique"/>
                  <a:cs typeface="CMU Bright Oblique"/>
                </a:rPr>
                <a:t>3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752262" y="4855349"/>
              <a:ext cx="4380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E</a:t>
              </a:r>
              <a:r>
                <a:rPr lang="en-US" baseline="-25000" dirty="0">
                  <a:latin typeface="CMU Bright Oblique"/>
                  <a:cs typeface="CMU Bright Oblique"/>
                </a:rPr>
                <a:t>1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379032" y="4855857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E</a:t>
              </a:r>
              <a:r>
                <a:rPr lang="en-US" baseline="-25000" dirty="0">
                  <a:latin typeface="CMU Bright Oblique"/>
                  <a:cs typeface="CMU Bright Oblique"/>
                </a:rPr>
                <a:t>2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995657" y="4855857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E</a:t>
              </a:r>
              <a:r>
                <a:rPr lang="en-US" baseline="-25000" dirty="0">
                  <a:latin typeface="CMU Bright Oblique"/>
                  <a:cs typeface="CMU Bright Oblique"/>
                </a:rPr>
                <a:t>3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6603617" y="4208339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56" name="Straight Arrow Connector 55"/>
            <p:cNvCxnSpPr/>
            <p:nvPr/>
          </p:nvCxnSpPr>
          <p:spPr>
            <a:xfrm>
              <a:off x="6298092" y="4392675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 flipV="1">
              <a:off x="6769304" y="3908855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6530139" y="3528950"/>
              <a:ext cx="443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F</a:t>
              </a:r>
              <a:r>
                <a:rPr lang="en-US" baseline="-25000" dirty="0">
                  <a:latin typeface="CMU Bright Oblique"/>
                  <a:cs typeface="CMU Bright Oblique"/>
                </a:rPr>
                <a:t>4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223754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Multi-layer RNNs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71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76737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We can of course design RNNs with multiple hidden layers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795958" y="3739184"/>
            <a:ext cx="3489437" cy="657583"/>
            <a:chOff x="2795958" y="3739184"/>
            <a:chExt cx="3489437" cy="657583"/>
          </a:xfrm>
        </p:grpSpPr>
        <p:sp>
          <p:nvSpPr>
            <p:cNvPr id="58" name="Rectangle 57"/>
            <p:cNvSpPr/>
            <p:nvPr/>
          </p:nvSpPr>
          <p:spPr>
            <a:xfrm>
              <a:off x="2795958" y="4038668"/>
              <a:ext cx="331374" cy="347526"/>
            </a:xfrm>
            <a:prstGeom prst="rect">
              <a:avLst/>
            </a:prstGeom>
            <a:solidFill>
              <a:schemeClr val="accent3">
                <a:lumMod val="75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>
              <a:off x="3125820" y="4212431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59"/>
            <p:cNvSpPr/>
            <p:nvPr/>
          </p:nvSpPr>
          <p:spPr>
            <a:xfrm>
              <a:off x="3427572" y="4038668"/>
              <a:ext cx="331374" cy="347526"/>
            </a:xfrm>
            <a:prstGeom prst="rect">
              <a:avLst/>
            </a:prstGeom>
            <a:solidFill>
              <a:schemeClr val="accent3">
                <a:lumMod val="75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61" name="Straight Arrow Connector 60"/>
            <p:cNvCxnSpPr/>
            <p:nvPr/>
          </p:nvCxnSpPr>
          <p:spPr>
            <a:xfrm>
              <a:off x="3748798" y="4212431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>
              <a:off x="4050550" y="4038668"/>
              <a:ext cx="331374" cy="347526"/>
            </a:xfrm>
            <a:prstGeom prst="rect">
              <a:avLst/>
            </a:prstGeom>
            <a:solidFill>
              <a:schemeClr val="accent3">
                <a:lumMod val="75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4687449" y="4038668"/>
              <a:ext cx="331374" cy="347526"/>
            </a:xfrm>
            <a:prstGeom prst="rect">
              <a:avLst/>
            </a:prstGeom>
            <a:solidFill>
              <a:schemeClr val="accent3">
                <a:lumMod val="75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64" name="Straight Arrow Connector 63"/>
            <p:cNvCxnSpPr/>
            <p:nvPr/>
          </p:nvCxnSpPr>
          <p:spPr>
            <a:xfrm>
              <a:off x="4381924" y="4223004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4853136" y="3739184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/>
            <p:cNvSpPr/>
            <p:nvPr/>
          </p:nvSpPr>
          <p:spPr>
            <a:xfrm>
              <a:off x="5319063" y="4049241"/>
              <a:ext cx="331374" cy="347526"/>
            </a:xfrm>
            <a:prstGeom prst="rect">
              <a:avLst/>
            </a:prstGeom>
            <a:solidFill>
              <a:schemeClr val="accent3">
                <a:lumMod val="75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67" name="Straight Arrow Connector 66"/>
            <p:cNvCxnSpPr/>
            <p:nvPr/>
          </p:nvCxnSpPr>
          <p:spPr>
            <a:xfrm>
              <a:off x="5013538" y="4233577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5484750" y="3749757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Rectangle 68"/>
            <p:cNvSpPr/>
            <p:nvPr/>
          </p:nvSpPr>
          <p:spPr>
            <a:xfrm>
              <a:off x="5954021" y="4049241"/>
              <a:ext cx="331374" cy="347526"/>
            </a:xfrm>
            <a:prstGeom prst="rect">
              <a:avLst/>
            </a:prstGeom>
            <a:solidFill>
              <a:schemeClr val="accent3">
                <a:lumMod val="75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70" name="Straight Arrow Connector 69"/>
            <p:cNvCxnSpPr/>
            <p:nvPr/>
          </p:nvCxnSpPr>
          <p:spPr>
            <a:xfrm>
              <a:off x="5648496" y="4233577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6119708" y="3749757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V="1">
              <a:off x="2960132" y="3741842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 flipV="1">
              <a:off x="3591746" y="3752415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V="1">
              <a:off x="4226704" y="3752415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2783438" y="3092174"/>
            <a:ext cx="3489437" cy="657583"/>
            <a:chOff x="2783438" y="3092174"/>
            <a:chExt cx="3489437" cy="657583"/>
          </a:xfrm>
        </p:grpSpPr>
        <p:sp>
          <p:nvSpPr>
            <p:cNvPr id="75" name="Rectangle 74"/>
            <p:cNvSpPr/>
            <p:nvPr/>
          </p:nvSpPr>
          <p:spPr>
            <a:xfrm>
              <a:off x="2783438" y="3391658"/>
              <a:ext cx="331374" cy="347526"/>
            </a:xfrm>
            <a:prstGeom prst="rect">
              <a:avLst/>
            </a:prstGeom>
            <a:solidFill>
              <a:schemeClr val="accent3">
                <a:lumMod val="5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76" name="Straight Arrow Connector 75"/>
            <p:cNvCxnSpPr/>
            <p:nvPr/>
          </p:nvCxnSpPr>
          <p:spPr>
            <a:xfrm>
              <a:off x="3113300" y="3565421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Rectangle 76"/>
            <p:cNvSpPr/>
            <p:nvPr/>
          </p:nvSpPr>
          <p:spPr>
            <a:xfrm>
              <a:off x="3415052" y="3391658"/>
              <a:ext cx="331374" cy="347526"/>
            </a:xfrm>
            <a:prstGeom prst="rect">
              <a:avLst/>
            </a:prstGeom>
            <a:solidFill>
              <a:schemeClr val="accent3">
                <a:lumMod val="5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78" name="Straight Arrow Connector 77"/>
            <p:cNvCxnSpPr/>
            <p:nvPr/>
          </p:nvCxnSpPr>
          <p:spPr>
            <a:xfrm>
              <a:off x="3736278" y="3565421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Rectangle 78"/>
            <p:cNvSpPr/>
            <p:nvPr/>
          </p:nvSpPr>
          <p:spPr>
            <a:xfrm>
              <a:off x="4038030" y="3391658"/>
              <a:ext cx="331374" cy="347526"/>
            </a:xfrm>
            <a:prstGeom prst="rect">
              <a:avLst/>
            </a:prstGeom>
            <a:solidFill>
              <a:schemeClr val="accent3">
                <a:lumMod val="5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4674929" y="3391658"/>
              <a:ext cx="331374" cy="347526"/>
            </a:xfrm>
            <a:prstGeom prst="rect">
              <a:avLst/>
            </a:prstGeom>
            <a:solidFill>
              <a:schemeClr val="accent3">
                <a:lumMod val="5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1" name="Straight Arrow Connector 80"/>
            <p:cNvCxnSpPr/>
            <p:nvPr/>
          </p:nvCxnSpPr>
          <p:spPr>
            <a:xfrm>
              <a:off x="4369404" y="3575994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V="1">
              <a:off x="4840616" y="3092174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 82"/>
            <p:cNvSpPr/>
            <p:nvPr/>
          </p:nvSpPr>
          <p:spPr>
            <a:xfrm>
              <a:off x="5306543" y="3402231"/>
              <a:ext cx="331374" cy="347526"/>
            </a:xfrm>
            <a:prstGeom prst="rect">
              <a:avLst/>
            </a:prstGeom>
            <a:solidFill>
              <a:schemeClr val="accent3">
                <a:lumMod val="5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4" name="Straight Arrow Connector 83"/>
            <p:cNvCxnSpPr/>
            <p:nvPr/>
          </p:nvCxnSpPr>
          <p:spPr>
            <a:xfrm>
              <a:off x="5001018" y="3586567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/>
            <p:nvPr/>
          </p:nvCxnSpPr>
          <p:spPr>
            <a:xfrm flipV="1">
              <a:off x="5472230" y="3102747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5941501" y="3402231"/>
              <a:ext cx="331374" cy="347526"/>
            </a:xfrm>
            <a:prstGeom prst="rect">
              <a:avLst/>
            </a:prstGeom>
            <a:solidFill>
              <a:schemeClr val="accent3">
                <a:lumMod val="5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7" name="Straight Arrow Connector 86"/>
            <p:cNvCxnSpPr/>
            <p:nvPr/>
          </p:nvCxnSpPr>
          <p:spPr>
            <a:xfrm>
              <a:off x="5635976" y="3586567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 flipV="1">
              <a:off x="6107188" y="3102747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2947612" y="3094832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3579226" y="3105405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4214184" y="3105405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2771538" y="4386194"/>
            <a:ext cx="3544712" cy="1316334"/>
            <a:chOff x="2771538" y="4386194"/>
            <a:chExt cx="3544712" cy="1316334"/>
          </a:xfrm>
        </p:grpSpPr>
        <p:sp>
          <p:nvSpPr>
            <p:cNvPr id="31" name="Rectangle 30"/>
            <p:cNvSpPr/>
            <p:nvPr/>
          </p:nvSpPr>
          <p:spPr>
            <a:xfrm>
              <a:off x="2798778" y="4685678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V="1">
              <a:off x="2971263" y="5033204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3128640" y="4859441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/>
            <p:cNvSpPr/>
            <p:nvPr/>
          </p:nvSpPr>
          <p:spPr>
            <a:xfrm>
              <a:off x="3430392" y="4685678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 flipV="1">
              <a:off x="3594566" y="5033204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3751618" y="4859441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4053370" y="4685678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V="1">
              <a:off x="4217544" y="5033204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/>
            <p:cNvSpPr/>
            <p:nvPr/>
          </p:nvSpPr>
          <p:spPr>
            <a:xfrm>
              <a:off x="4690269" y="4685678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>
              <a:off x="4384744" y="4870014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4855956" y="4386194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/>
            <p:cNvSpPr/>
            <p:nvPr/>
          </p:nvSpPr>
          <p:spPr>
            <a:xfrm>
              <a:off x="5321883" y="4696251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5016358" y="4880587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V="1">
              <a:off x="5487570" y="4396767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/>
            <p:cNvSpPr/>
            <p:nvPr/>
          </p:nvSpPr>
          <p:spPr>
            <a:xfrm>
              <a:off x="5956841" y="4696251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5651316" y="4880587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V="1">
              <a:off x="6122528" y="4396767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2771538" y="5332688"/>
              <a:ext cx="399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x</a:t>
              </a:r>
              <a:r>
                <a:rPr lang="en-US" baseline="-25000" dirty="0">
                  <a:latin typeface="CMU Bright Oblique"/>
                  <a:cs typeface="CMU Bright Oblique"/>
                </a:rPr>
                <a:t>1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398268" y="5333196"/>
              <a:ext cx="405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x</a:t>
              </a:r>
              <a:r>
                <a:rPr lang="en-US" baseline="-25000" dirty="0">
                  <a:latin typeface="CMU Bright Oblique"/>
                  <a:cs typeface="CMU Bright Oblique"/>
                </a:rPr>
                <a:t>2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014893" y="5333196"/>
              <a:ext cx="405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x</a:t>
              </a:r>
              <a:r>
                <a:rPr lang="en-US" baseline="-25000" dirty="0">
                  <a:latin typeface="CMU Bright Oblique"/>
                  <a:cs typeface="CMU Bright Oblique"/>
                </a:rPr>
                <a:t>3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V="1">
              <a:off x="2962952" y="4388852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V="1">
              <a:off x="3594566" y="4399425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 flipV="1">
              <a:off x="4229524" y="4399425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TextBox 114"/>
            <p:cNvSpPr txBox="1"/>
            <p:nvPr/>
          </p:nvSpPr>
          <p:spPr>
            <a:xfrm>
              <a:off x="4658257" y="5332688"/>
              <a:ext cx="405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x</a:t>
              </a:r>
              <a:r>
                <a:rPr lang="en-US" baseline="-25000" dirty="0">
                  <a:latin typeface="CMU Bright Oblique"/>
                  <a:cs typeface="CMU Bright Oblique"/>
                </a:rPr>
                <a:t>4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287912" y="5333196"/>
              <a:ext cx="405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x</a:t>
              </a:r>
              <a:r>
                <a:rPr lang="en-US" baseline="-25000" dirty="0">
                  <a:latin typeface="CMU Bright Oblique"/>
                  <a:cs typeface="CMU Bright Oblique"/>
                </a:rPr>
                <a:t>5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5898125" y="5333196"/>
              <a:ext cx="418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x</a:t>
              </a:r>
              <a:r>
                <a:rPr lang="en-US" baseline="-25000" dirty="0">
                  <a:latin typeface="CMU Bright Oblique"/>
                  <a:cs typeface="CMU Bright Oblique"/>
                </a:rPr>
                <a:t>6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cxnSp>
          <p:nvCxnSpPr>
            <p:cNvPr id="118" name="Straight Arrow Connector 117"/>
            <p:cNvCxnSpPr/>
            <p:nvPr/>
          </p:nvCxnSpPr>
          <p:spPr>
            <a:xfrm flipV="1">
              <a:off x="4857134" y="5043777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/>
            <p:nvPr/>
          </p:nvCxnSpPr>
          <p:spPr>
            <a:xfrm flipV="1">
              <a:off x="5480437" y="5043777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/>
            <p:nvPr/>
          </p:nvCxnSpPr>
          <p:spPr>
            <a:xfrm flipV="1">
              <a:off x="6103415" y="5043777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2767765" y="2077982"/>
            <a:ext cx="3544712" cy="1014192"/>
            <a:chOff x="2767765" y="2077982"/>
            <a:chExt cx="3544712" cy="1014192"/>
          </a:xfrm>
        </p:grpSpPr>
        <p:sp>
          <p:nvSpPr>
            <p:cNvPr id="98" name="Rectangle 97"/>
            <p:cNvSpPr/>
            <p:nvPr/>
          </p:nvSpPr>
          <p:spPr>
            <a:xfrm>
              <a:off x="2779665" y="2734075"/>
              <a:ext cx="331374" cy="34752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3000"/>
              </a:schemeClr>
            </a:solidFill>
            <a:ln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411279" y="2734075"/>
              <a:ext cx="331374" cy="34752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3000"/>
              </a:schemeClr>
            </a:solidFill>
            <a:ln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4034257" y="2734075"/>
              <a:ext cx="331374" cy="34752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3000"/>
              </a:schemeClr>
            </a:solidFill>
            <a:ln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671156" y="2734075"/>
              <a:ext cx="331374" cy="34752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3000"/>
              </a:schemeClr>
            </a:solidFill>
            <a:ln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5" name="Straight Arrow Connector 104"/>
            <p:cNvCxnSpPr/>
            <p:nvPr/>
          </p:nvCxnSpPr>
          <p:spPr>
            <a:xfrm flipV="1">
              <a:off x="4836843" y="2434591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Rectangle 105"/>
            <p:cNvSpPr/>
            <p:nvPr/>
          </p:nvSpPr>
          <p:spPr>
            <a:xfrm>
              <a:off x="5302770" y="2744648"/>
              <a:ext cx="331374" cy="34752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3000"/>
              </a:schemeClr>
            </a:solidFill>
            <a:ln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8" name="Straight Arrow Connector 107"/>
            <p:cNvCxnSpPr/>
            <p:nvPr/>
          </p:nvCxnSpPr>
          <p:spPr>
            <a:xfrm flipV="1">
              <a:off x="5468457" y="2445164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Rectangle 108"/>
            <p:cNvSpPr/>
            <p:nvPr/>
          </p:nvSpPr>
          <p:spPr>
            <a:xfrm>
              <a:off x="5937728" y="2744648"/>
              <a:ext cx="331374" cy="34752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3000"/>
              </a:schemeClr>
            </a:solidFill>
            <a:ln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11" name="Straight Arrow Connector 110"/>
            <p:cNvCxnSpPr/>
            <p:nvPr/>
          </p:nvCxnSpPr>
          <p:spPr>
            <a:xfrm flipV="1">
              <a:off x="6103415" y="2445164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V="1">
              <a:off x="2943839" y="2437249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V="1">
              <a:off x="3575453" y="2447822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 flipV="1">
              <a:off x="4210411" y="2447822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2767765" y="2077982"/>
              <a:ext cx="399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y</a:t>
              </a:r>
              <a:r>
                <a:rPr lang="en-US" baseline="-25000" dirty="0">
                  <a:latin typeface="CMU Bright Oblique"/>
                  <a:cs typeface="CMU Bright Oblique"/>
                </a:rPr>
                <a:t>1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3394495" y="2078490"/>
              <a:ext cx="405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y</a:t>
              </a:r>
              <a:r>
                <a:rPr lang="en-US" baseline="-25000" dirty="0">
                  <a:latin typeface="CMU Bright Oblique"/>
                  <a:cs typeface="CMU Bright Oblique"/>
                </a:rPr>
                <a:t>2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011120" y="2078490"/>
              <a:ext cx="405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y</a:t>
              </a:r>
              <a:r>
                <a:rPr lang="en-US" baseline="-25000" dirty="0">
                  <a:latin typeface="CMU Bright Oblique"/>
                  <a:cs typeface="CMU Bright Oblique"/>
                </a:rPr>
                <a:t>3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4654484" y="2077982"/>
              <a:ext cx="405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y</a:t>
              </a:r>
              <a:r>
                <a:rPr lang="en-US" baseline="-25000" dirty="0">
                  <a:latin typeface="CMU Bright Oblique"/>
                  <a:cs typeface="CMU Bright Oblique"/>
                </a:rPr>
                <a:t>4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5284139" y="2078490"/>
              <a:ext cx="405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y</a:t>
              </a:r>
              <a:r>
                <a:rPr lang="en-US" baseline="-25000" dirty="0">
                  <a:latin typeface="CMU Bright Oblique"/>
                  <a:cs typeface="CMU Bright Oblique"/>
                </a:rPr>
                <a:t>5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5894352" y="2078490"/>
              <a:ext cx="418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MU Bright Oblique"/>
                  <a:cs typeface="CMU Bright Oblique"/>
                </a:rPr>
                <a:t>y</a:t>
              </a:r>
              <a:r>
                <a:rPr lang="en-US" baseline="-25000" dirty="0">
                  <a:latin typeface="CMU Bright Oblique"/>
                  <a:cs typeface="CMU Bright Oblique"/>
                </a:rPr>
                <a:t>6</a:t>
              </a:r>
              <a:endParaRPr lang="en-US" baseline="-25000" dirty="0">
                <a:latin typeface="CMU Bright Roman"/>
                <a:cs typeface="CMU Bright Roman"/>
              </a:endParaRPr>
            </a:p>
          </p:txBody>
        </p:sp>
      </p:grpSp>
      <p:sp>
        <p:nvSpPr>
          <p:cNvPr id="127" name="Content Placeholder 2"/>
          <p:cNvSpPr txBox="1">
            <a:spLocks/>
          </p:cNvSpPr>
          <p:nvPr/>
        </p:nvSpPr>
        <p:spPr>
          <a:xfrm>
            <a:off x="457200" y="5779613"/>
            <a:ext cx="8686800" cy="576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MU Bright Roman"/>
                <a:cs typeface="CMU Bright Roman"/>
              </a:rPr>
              <a:t>Think exotic: Skip connections across layers, across time, …</a:t>
            </a:r>
          </a:p>
        </p:txBody>
      </p:sp>
    </p:spTree>
    <p:extLst>
      <p:ext uri="{BB962C8B-B14F-4D97-AF65-F5344CB8AC3E}">
        <p14:creationId xmlns:p14="http://schemas.microsoft.com/office/powerpoint/2010/main" val="1304133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27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Bi-directional RNNs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72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105341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RNNs can process the input sequence in forward and in the reverse direction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742803" y="4918908"/>
            <a:ext cx="331374" cy="347526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33" name="Straight Arrow Connector 32"/>
          <p:cNvCxnSpPr>
            <a:stCxn id="52" idx="0"/>
            <a:endCxn id="31" idx="2"/>
          </p:cNvCxnSpPr>
          <p:nvPr/>
        </p:nvCxnSpPr>
        <p:spPr>
          <a:xfrm flipV="1">
            <a:off x="2686165" y="5266434"/>
            <a:ext cx="222325" cy="299484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072665" y="5092671"/>
            <a:ext cx="301752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3374417" y="4918908"/>
            <a:ext cx="331374" cy="347526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36" name="Straight Arrow Connector 35"/>
          <p:cNvCxnSpPr>
            <a:stCxn id="53" idx="0"/>
            <a:endCxn id="35" idx="2"/>
          </p:cNvCxnSpPr>
          <p:nvPr/>
        </p:nvCxnSpPr>
        <p:spPr>
          <a:xfrm flipV="1">
            <a:off x="3315821" y="5266434"/>
            <a:ext cx="224283" cy="299992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3695643" y="5092671"/>
            <a:ext cx="301752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3997395" y="4918908"/>
            <a:ext cx="331374" cy="347526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39" name="Straight Arrow Connector 38"/>
          <p:cNvCxnSpPr>
            <a:stCxn id="54" idx="0"/>
            <a:endCxn id="38" idx="2"/>
          </p:cNvCxnSpPr>
          <p:nvPr/>
        </p:nvCxnSpPr>
        <p:spPr>
          <a:xfrm flipV="1">
            <a:off x="3932446" y="5266434"/>
            <a:ext cx="230636" cy="299992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4634294" y="4918908"/>
            <a:ext cx="331374" cy="347526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4328769" y="5103244"/>
            <a:ext cx="301752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5265908" y="4929481"/>
            <a:ext cx="331374" cy="347526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4960383" y="5113817"/>
            <a:ext cx="301752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5900866" y="4929481"/>
            <a:ext cx="331374" cy="347526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5595341" y="5113817"/>
            <a:ext cx="301752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2486440" y="5565918"/>
            <a:ext cx="399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113170" y="5566426"/>
            <a:ext cx="40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729795" y="5566426"/>
            <a:ext cx="40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latin typeface="CMU Bright Oblique"/>
                <a:cs typeface="CMU Bright Oblique"/>
              </a:rPr>
              <a:t>3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4373159" y="5565918"/>
            <a:ext cx="40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latin typeface="CMU Bright Oblique"/>
                <a:cs typeface="CMU Bright Oblique"/>
              </a:rPr>
              <a:t>4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5002814" y="5566426"/>
            <a:ext cx="40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latin typeface="CMU Bright Oblique"/>
                <a:cs typeface="CMU Bright Oblique"/>
              </a:rPr>
              <a:t>5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5613027" y="5566426"/>
            <a:ext cx="418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latin typeface="CMU Bright Oblique"/>
                <a:cs typeface="CMU Bright Oblique"/>
              </a:rPr>
              <a:t>6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cxnSp>
        <p:nvCxnSpPr>
          <p:cNvPr id="118" name="Straight Arrow Connector 117"/>
          <p:cNvCxnSpPr>
            <a:stCxn id="115" idx="0"/>
            <a:endCxn id="40" idx="2"/>
          </p:cNvCxnSpPr>
          <p:nvPr/>
        </p:nvCxnSpPr>
        <p:spPr>
          <a:xfrm flipV="1">
            <a:off x="4575810" y="5266434"/>
            <a:ext cx="224171" cy="299484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>
            <a:stCxn id="116" idx="0"/>
            <a:endCxn id="43" idx="2"/>
          </p:cNvCxnSpPr>
          <p:nvPr/>
        </p:nvCxnSpPr>
        <p:spPr>
          <a:xfrm flipV="1">
            <a:off x="5205465" y="5277007"/>
            <a:ext cx="226130" cy="289419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>
            <a:stCxn id="117" idx="0"/>
            <a:endCxn id="46" idx="2"/>
          </p:cNvCxnSpPr>
          <p:nvPr/>
        </p:nvCxnSpPr>
        <p:spPr>
          <a:xfrm flipV="1">
            <a:off x="5822090" y="5277007"/>
            <a:ext cx="244463" cy="289419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Rectangle 97"/>
          <p:cNvSpPr/>
          <p:nvPr/>
        </p:nvSpPr>
        <p:spPr>
          <a:xfrm>
            <a:off x="2494567" y="2967305"/>
            <a:ext cx="331374" cy="347526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3126181" y="2967305"/>
            <a:ext cx="331374" cy="347526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3749159" y="2967305"/>
            <a:ext cx="331374" cy="347526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4386058" y="2967305"/>
            <a:ext cx="331374" cy="347526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105" name="Straight Arrow Connector 104"/>
          <p:cNvCxnSpPr/>
          <p:nvPr/>
        </p:nvCxnSpPr>
        <p:spPr>
          <a:xfrm flipV="1">
            <a:off x="4551745" y="2667821"/>
            <a:ext cx="0" cy="2994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Rectangle 105"/>
          <p:cNvSpPr/>
          <p:nvPr/>
        </p:nvSpPr>
        <p:spPr>
          <a:xfrm>
            <a:off x="5017672" y="2977878"/>
            <a:ext cx="331374" cy="347526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108" name="Straight Arrow Connector 107"/>
          <p:cNvCxnSpPr/>
          <p:nvPr/>
        </p:nvCxnSpPr>
        <p:spPr>
          <a:xfrm flipV="1">
            <a:off x="5183359" y="2678394"/>
            <a:ext cx="0" cy="2994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5652630" y="2977878"/>
            <a:ext cx="331374" cy="347526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111" name="Straight Arrow Connector 110"/>
          <p:cNvCxnSpPr/>
          <p:nvPr/>
        </p:nvCxnSpPr>
        <p:spPr>
          <a:xfrm flipV="1">
            <a:off x="5818317" y="2678394"/>
            <a:ext cx="0" cy="2994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2658741" y="2670479"/>
            <a:ext cx="0" cy="2994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 flipV="1">
            <a:off x="3290355" y="2681052"/>
            <a:ext cx="0" cy="2994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V="1">
            <a:off x="3925313" y="2681052"/>
            <a:ext cx="0" cy="2994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TextBox 120"/>
          <p:cNvSpPr txBox="1"/>
          <p:nvPr/>
        </p:nvSpPr>
        <p:spPr>
          <a:xfrm>
            <a:off x="2482667" y="2311212"/>
            <a:ext cx="399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3109397" y="2311720"/>
            <a:ext cx="40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3726022" y="2311720"/>
            <a:ext cx="40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latin typeface="CMU Bright Oblique"/>
                <a:cs typeface="CMU Bright Oblique"/>
              </a:rPr>
              <a:t>3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4369386" y="2311212"/>
            <a:ext cx="40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latin typeface="CMU Bright Oblique"/>
                <a:cs typeface="CMU Bright Oblique"/>
              </a:rPr>
              <a:t>4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4999041" y="2311720"/>
            <a:ext cx="40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latin typeface="CMU Bright Oblique"/>
                <a:cs typeface="CMU Bright Oblique"/>
              </a:rPr>
              <a:t>5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5609254" y="2311720"/>
            <a:ext cx="418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latin typeface="CMU Bright Oblique"/>
                <a:cs typeface="CMU Bright Oblique"/>
              </a:rPr>
              <a:t>6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2380568" y="4157661"/>
            <a:ext cx="331374" cy="347526"/>
          </a:xfrm>
          <a:prstGeom prst="rect">
            <a:avLst/>
          </a:prstGeom>
          <a:solidFill>
            <a:schemeClr val="accent2">
              <a:lumMod val="60000"/>
              <a:lumOff val="40000"/>
              <a:alpha val="33000"/>
            </a:schemeClr>
          </a:solidFill>
          <a:ln>
            <a:solidFill>
              <a:srgbClr val="C0504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93" name="Straight Arrow Connector 92"/>
          <p:cNvCxnSpPr/>
          <p:nvPr/>
        </p:nvCxnSpPr>
        <p:spPr>
          <a:xfrm>
            <a:off x="2710430" y="4331424"/>
            <a:ext cx="301752" cy="0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Rectangle 93"/>
          <p:cNvSpPr/>
          <p:nvPr/>
        </p:nvSpPr>
        <p:spPr>
          <a:xfrm>
            <a:off x="3012182" y="4157661"/>
            <a:ext cx="331374" cy="347526"/>
          </a:xfrm>
          <a:prstGeom prst="rect">
            <a:avLst/>
          </a:prstGeom>
          <a:solidFill>
            <a:schemeClr val="accent2">
              <a:lumMod val="60000"/>
              <a:lumOff val="40000"/>
              <a:alpha val="33000"/>
            </a:schemeClr>
          </a:solidFill>
          <a:ln>
            <a:solidFill>
              <a:srgbClr val="C0504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95" name="Straight Arrow Connector 94"/>
          <p:cNvCxnSpPr/>
          <p:nvPr/>
        </p:nvCxnSpPr>
        <p:spPr>
          <a:xfrm>
            <a:off x="3333408" y="4331424"/>
            <a:ext cx="301752" cy="0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Rectangle 95"/>
          <p:cNvSpPr/>
          <p:nvPr/>
        </p:nvSpPr>
        <p:spPr>
          <a:xfrm>
            <a:off x="3635160" y="4157661"/>
            <a:ext cx="331374" cy="347526"/>
          </a:xfrm>
          <a:prstGeom prst="rect">
            <a:avLst/>
          </a:prstGeom>
          <a:solidFill>
            <a:schemeClr val="accent2">
              <a:lumMod val="60000"/>
              <a:lumOff val="40000"/>
              <a:alpha val="33000"/>
            </a:schemeClr>
          </a:solidFill>
          <a:ln>
            <a:solidFill>
              <a:srgbClr val="C0504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272059" y="4157661"/>
            <a:ext cx="331374" cy="347526"/>
          </a:xfrm>
          <a:prstGeom prst="rect">
            <a:avLst/>
          </a:prstGeom>
          <a:solidFill>
            <a:schemeClr val="accent2">
              <a:lumMod val="60000"/>
              <a:lumOff val="40000"/>
              <a:alpha val="33000"/>
            </a:schemeClr>
          </a:solidFill>
          <a:ln>
            <a:solidFill>
              <a:srgbClr val="C0504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99" name="Straight Arrow Connector 98"/>
          <p:cNvCxnSpPr/>
          <p:nvPr/>
        </p:nvCxnSpPr>
        <p:spPr>
          <a:xfrm>
            <a:off x="3966534" y="4341997"/>
            <a:ext cx="301752" cy="0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437746" y="3314831"/>
            <a:ext cx="113999" cy="842830"/>
          </a:xfrm>
          <a:prstGeom prst="straightConnector1">
            <a:avLst/>
          </a:prstGeom>
          <a:ln w="19050" cmpd="sng">
            <a:solidFill>
              <a:srgbClr val="C0504D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Rectangle 103"/>
          <p:cNvSpPr/>
          <p:nvPr/>
        </p:nvSpPr>
        <p:spPr>
          <a:xfrm>
            <a:off x="4903673" y="4168234"/>
            <a:ext cx="331374" cy="347526"/>
          </a:xfrm>
          <a:prstGeom prst="rect">
            <a:avLst/>
          </a:prstGeom>
          <a:solidFill>
            <a:schemeClr val="accent2">
              <a:lumMod val="60000"/>
              <a:lumOff val="40000"/>
              <a:alpha val="33000"/>
            </a:schemeClr>
          </a:solidFill>
          <a:ln>
            <a:solidFill>
              <a:srgbClr val="C0504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107" name="Straight Arrow Connector 106"/>
          <p:cNvCxnSpPr/>
          <p:nvPr/>
        </p:nvCxnSpPr>
        <p:spPr>
          <a:xfrm>
            <a:off x="4598148" y="4352570"/>
            <a:ext cx="301752" cy="0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 flipV="1">
            <a:off x="5069360" y="3325404"/>
            <a:ext cx="113999" cy="842830"/>
          </a:xfrm>
          <a:prstGeom prst="straightConnector1">
            <a:avLst/>
          </a:prstGeom>
          <a:ln w="19050" cmpd="sng">
            <a:solidFill>
              <a:srgbClr val="C0504D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8" name="Rectangle 127"/>
          <p:cNvSpPr/>
          <p:nvPr/>
        </p:nvSpPr>
        <p:spPr>
          <a:xfrm>
            <a:off x="5538631" y="4168234"/>
            <a:ext cx="331374" cy="347526"/>
          </a:xfrm>
          <a:prstGeom prst="rect">
            <a:avLst/>
          </a:prstGeom>
          <a:solidFill>
            <a:schemeClr val="accent2">
              <a:lumMod val="60000"/>
              <a:lumOff val="40000"/>
              <a:alpha val="33000"/>
            </a:schemeClr>
          </a:solidFill>
          <a:ln>
            <a:solidFill>
              <a:srgbClr val="C0504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129" name="Straight Arrow Connector 128"/>
          <p:cNvCxnSpPr/>
          <p:nvPr/>
        </p:nvCxnSpPr>
        <p:spPr>
          <a:xfrm>
            <a:off x="5233106" y="4352570"/>
            <a:ext cx="301752" cy="0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 flipV="1">
            <a:off x="5704318" y="3325404"/>
            <a:ext cx="113999" cy="842830"/>
          </a:xfrm>
          <a:prstGeom prst="straightConnector1">
            <a:avLst/>
          </a:prstGeom>
          <a:ln w="19050" cmpd="sng">
            <a:solidFill>
              <a:srgbClr val="C0504D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 flipV="1">
            <a:off x="2544742" y="3314831"/>
            <a:ext cx="115512" cy="845488"/>
          </a:xfrm>
          <a:prstGeom prst="straightConnector1">
            <a:avLst/>
          </a:prstGeom>
          <a:ln w="19050" cmpd="sng">
            <a:solidFill>
              <a:srgbClr val="C0504D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 flipV="1">
            <a:off x="3176356" y="3314831"/>
            <a:ext cx="115512" cy="856062"/>
          </a:xfrm>
          <a:prstGeom prst="straightConnector1">
            <a:avLst/>
          </a:prstGeom>
          <a:ln w="19050" cmpd="sng">
            <a:solidFill>
              <a:srgbClr val="C0504D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V="1">
            <a:off x="3811314" y="3314831"/>
            <a:ext cx="103532" cy="856062"/>
          </a:xfrm>
          <a:prstGeom prst="straightConnector1">
            <a:avLst/>
          </a:prstGeom>
          <a:ln w="19050" cmpd="sng">
            <a:solidFill>
              <a:srgbClr val="C0504D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Freeform 16"/>
          <p:cNvSpPr/>
          <p:nvPr/>
        </p:nvSpPr>
        <p:spPr>
          <a:xfrm>
            <a:off x="2482667" y="4505187"/>
            <a:ext cx="186830" cy="1040805"/>
          </a:xfrm>
          <a:custGeom>
            <a:avLst/>
            <a:gdLst>
              <a:gd name="connsiteX0" fmla="*/ 425257 w 425257"/>
              <a:gd name="connsiteY0" fmla="*/ 932973 h 932973"/>
              <a:gd name="connsiteX1" fmla="*/ 10578 w 425257"/>
              <a:gd name="connsiteY1" fmla="*/ 401697 h 932973"/>
              <a:gd name="connsiteX2" fmla="*/ 114248 w 425257"/>
              <a:gd name="connsiteY2" fmla="*/ 0 h 932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257" h="932973">
                <a:moveTo>
                  <a:pt x="425257" y="932973"/>
                </a:moveTo>
                <a:cubicBezTo>
                  <a:pt x="243835" y="745082"/>
                  <a:pt x="62413" y="557192"/>
                  <a:pt x="10578" y="401697"/>
                </a:cubicBezTo>
                <a:cubicBezTo>
                  <a:pt x="-41257" y="246201"/>
                  <a:pt x="114248" y="0"/>
                  <a:pt x="114248" y="0"/>
                </a:cubicBezTo>
              </a:path>
            </a:pathLst>
          </a:custGeom>
          <a:ln>
            <a:solidFill>
              <a:schemeClr val="accent2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Freeform 133"/>
          <p:cNvSpPr/>
          <p:nvPr/>
        </p:nvSpPr>
        <p:spPr>
          <a:xfrm>
            <a:off x="3129147" y="4505187"/>
            <a:ext cx="206424" cy="1036638"/>
          </a:xfrm>
          <a:custGeom>
            <a:avLst/>
            <a:gdLst>
              <a:gd name="connsiteX0" fmla="*/ 425257 w 425257"/>
              <a:gd name="connsiteY0" fmla="*/ 932973 h 932973"/>
              <a:gd name="connsiteX1" fmla="*/ 10578 w 425257"/>
              <a:gd name="connsiteY1" fmla="*/ 401697 h 932973"/>
              <a:gd name="connsiteX2" fmla="*/ 114248 w 425257"/>
              <a:gd name="connsiteY2" fmla="*/ 0 h 932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257" h="932973">
                <a:moveTo>
                  <a:pt x="425257" y="932973"/>
                </a:moveTo>
                <a:cubicBezTo>
                  <a:pt x="243835" y="745082"/>
                  <a:pt x="62413" y="557192"/>
                  <a:pt x="10578" y="401697"/>
                </a:cubicBezTo>
                <a:cubicBezTo>
                  <a:pt x="-41257" y="246201"/>
                  <a:pt x="114248" y="0"/>
                  <a:pt x="114248" y="0"/>
                </a:cubicBezTo>
              </a:path>
            </a:pathLst>
          </a:custGeom>
          <a:ln>
            <a:solidFill>
              <a:schemeClr val="accent2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Freeform 134"/>
          <p:cNvSpPr/>
          <p:nvPr/>
        </p:nvSpPr>
        <p:spPr>
          <a:xfrm>
            <a:off x="3740845" y="4505187"/>
            <a:ext cx="206424" cy="1036638"/>
          </a:xfrm>
          <a:custGeom>
            <a:avLst/>
            <a:gdLst>
              <a:gd name="connsiteX0" fmla="*/ 425257 w 425257"/>
              <a:gd name="connsiteY0" fmla="*/ 932973 h 932973"/>
              <a:gd name="connsiteX1" fmla="*/ 10578 w 425257"/>
              <a:gd name="connsiteY1" fmla="*/ 401697 h 932973"/>
              <a:gd name="connsiteX2" fmla="*/ 114248 w 425257"/>
              <a:gd name="connsiteY2" fmla="*/ 0 h 932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257" h="932973">
                <a:moveTo>
                  <a:pt x="425257" y="932973"/>
                </a:moveTo>
                <a:cubicBezTo>
                  <a:pt x="243835" y="745082"/>
                  <a:pt x="62413" y="557192"/>
                  <a:pt x="10578" y="401697"/>
                </a:cubicBezTo>
                <a:cubicBezTo>
                  <a:pt x="-41257" y="246201"/>
                  <a:pt x="114248" y="0"/>
                  <a:pt x="114248" y="0"/>
                </a:cubicBezTo>
              </a:path>
            </a:pathLst>
          </a:custGeom>
          <a:ln>
            <a:solidFill>
              <a:schemeClr val="accent2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Freeform 135"/>
          <p:cNvSpPr/>
          <p:nvPr/>
        </p:nvSpPr>
        <p:spPr>
          <a:xfrm>
            <a:off x="4392066" y="4505187"/>
            <a:ext cx="206424" cy="1036638"/>
          </a:xfrm>
          <a:custGeom>
            <a:avLst/>
            <a:gdLst>
              <a:gd name="connsiteX0" fmla="*/ 425257 w 425257"/>
              <a:gd name="connsiteY0" fmla="*/ 932973 h 932973"/>
              <a:gd name="connsiteX1" fmla="*/ 10578 w 425257"/>
              <a:gd name="connsiteY1" fmla="*/ 401697 h 932973"/>
              <a:gd name="connsiteX2" fmla="*/ 114248 w 425257"/>
              <a:gd name="connsiteY2" fmla="*/ 0 h 932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257" h="932973">
                <a:moveTo>
                  <a:pt x="425257" y="932973"/>
                </a:moveTo>
                <a:cubicBezTo>
                  <a:pt x="243835" y="745082"/>
                  <a:pt x="62413" y="557192"/>
                  <a:pt x="10578" y="401697"/>
                </a:cubicBezTo>
                <a:cubicBezTo>
                  <a:pt x="-41257" y="246201"/>
                  <a:pt x="114248" y="0"/>
                  <a:pt x="114248" y="0"/>
                </a:cubicBezTo>
              </a:path>
            </a:pathLst>
          </a:custGeom>
          <a:ln>
            <a:solidFill>
              <a:schemeClr val="accent2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Freeform 136"/>
          <p:cNvSpPr/>
          <p:nvPr/>
        </p:nvSpPr>
        <p:spPr>
          <a:xfrm>
            <a:off x="5011850" y="4505187"/>
            <a:ext cx="206424" cy="1036638"/>
          </a:xfrm>
          <a:custGeom>
            <a:avLst/>
            <a:gdLst>
              <a:gd name="connsiteX0" fmla="*/ 425257 w 425257"/>
              <a:gd name="connsiteY0" fmla="*/ 932973 h 932973"/>
              <a:gd name="connsiteX1" fmla="*/ 10578 w 425257"/>
              <a:gd name="connsiteY1" fmla="*/ 401697 h 932973"/>
              <a:gd name="connsiteX2" fmla="*/ 114248 w 425257"/>
              <a:gd name="connsiteY2" fmla="*/ 0 h 932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257" h="932973">
                <a:moveTo>
                  <a:pt x="425257" y="932973"/>
                </a:moveTo>
                <a:cubicBezTo>
                  <a:pt x="243835" y="745082"/>
                  <a:pt x="62413" y="557192"/>
                  <a:pt x="10578" y="401697"/>
                </a:cubicBezTo>
                <a:cubicBezTo>
                  <a:pt x="-41257" y="246201"/>
                  <a:pt x="114248" y="0"/>
                  <a:pt x="114248" y="0"/>
                </a:cubicBezTo>
              </a:path>
            </a:pathLst>
          </a:custGeom>
          <a:ln>
            <a:solidFill>
              <a:schemeClr val="accent2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Freeform 137"/>
          <p:cNvSpPr/>
          <p:nvPr/>
        </p:nvSpPr>
        <p:spPr>
          <a:xfrm>
            <a:off x="5634573" y="4508836"/>
            <a:ext cx="206424" cy="1036638"/>
          </a:xfrm>
          <a:custGeom>
            <a:avLst/>
            <a:gdLst>
              <a:gd name="connsiteX0" fmla="*/ 425257 w 425257"/>
              <a:gd name="connsiteY0" fmla="*/ 932973 h 932973"/>
              <a:gd name="connsiteX1" fmla="*/ 10578 w 425257"/>
              <a:gd name="connsiteY1" fmla="*/ 401697 h 932973"/>
              <a:gd name="connsiteX2" fmla="*/ 114248 w 425257"/>
              <a:gd name="connsiteY2" fmla="*/ 0 h 932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257" h="932973">
                <a:moveTo>
                  <a:pt x="425257" y="932973"/>
                </a:moveTo>
                <a:cubicBezTo>
                  <a:pt x="243835" y="745082"/>
                  <a:pt x="62413" y="557192"/>
                  <a:pt x="10578" y="401697"/>
                </a:cubicBezTo>
                <a:cubicBezTo>
                  <a:pt x="-41257" y="246201"/>
                  <a:pt x="114248" y="0"/>
                  <a:pt x="114248" y="0"/>
                </a:cubicBezTo>
              </a:path>
            </a:pathLst>
          </a:custGeom>
          <a:ln>
            <a:solidFill>
              <a:schemeClr val="accent2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9" name="Straight Arrow Connector 138"/>
          <p:cNvCxnSpPr>
            <a:stCxn id="46" idx="0"/>
            <a:endCxn id="109" idx="2"/>
          </p:cNvCxnSpPr>
          <p:nvPr/>
        </p:nvCxnSpPr>
        <p:spPr>
          <a:xfrm flipH="1" flipV="1">
            <a:off x="5818317" y="3325404"/>
            <a:ext cx="248236" cy="1604077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>
            <a:stCxn id="43" idx="0"/>
            <a:endCxn id="106" idx="2"/>
          </p:cNvCxnSpPr>
          <p:nvPr/>
        </p:nvCxnSpPr>
        <p:spPr>
          <a:xfrm flipH="1" flipV="1">
            <a:off x="5183359" y="3325404"/>
            <a:ext cx="248236" cy="1604077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>
            <a:stCxn id="40" idx="0"/>
            <a:endCxn id="103" idx="2"/>
          </p:cNvCxnSpPr>
          <p:nvPr/>
        </p:nvCxnSpPr>
        <p:spPr>
          <a:xfrm flipH="1" flipV="1">
            <a:off x="4551745" y="3314831"/>
            <a:ext cx="248236" cy="1604077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38" idx="0"/>
            <a:endCxn id="102" idx="2"/>
          </p:cNvCxnSpPr>
          <p:nvPr/>
        </p:nvCxnSpPr>
        <p:spPr>
          <a:xfrm flipH="1" flipV="1">
            <a:off x="3914846" y="3314831"/>
            <a:ext cx="248236" cy="1604077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>
            <a:stCxn id="35" idx="0"/>
            <a:endCxn id="100" idx="2"/>
          </p:cNvCxnSpPr>
          <p:nvPr/>
        </p:nvCxnSpPr>
        <p:spPr>
          <a:xfrm flipH="1" flipV="1">
            <a:off x="3291868" y="3314831"/>
            <a:ext cx="248236" cy="1604077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>
            <a:stCxn id="31" idx="0"/>
            <a:endCxn id="98" idx="2"/>
          </p:cNvCxnSpPr>
          <p:nvPr/>
        </p:nvCxnSpPr>
        <p:spPr>
          <a:xfrm flipH="1" flipV="1">
            <a:off x="2660254" y="3314831"/>
            <a:ext cx="248236" cy="1604077"/>
          </a:xfrm>
          <a:prstGeom prst="straightConnector1">
            <a:avLst/>
          </a:prstGeom>
          <a:ln w="19050" cmpd="sng">
            <a:solidFill>
              <a:schemeClr val="accent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8" name="Content Placeholder 2"/>
          <p:cNvSpPr txBox="1">
            <a:spLocks/>
          </p:cNvSpPr>
          <p:nvPr/>
        </p:nvSpPr>
        <p:spPr>
          <a:xfrm>
            <a:off x="374032" y="5883523"/>
            <a:ext cx="8686800" cy="688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MU Bright Roman"/>
                <a:cs typeface="CMU Bright Roman"/>
              </a:rPr>
              <a:t>Popular in speech recognition</a:t>
            </a:r>
          </a:p>
        </p:txBody>
      </p:sp>
    </p:spTree>
    <p:extLst>
      <p:ext uri="{BB962C8B-B14F-4D97-AF65-F5344CB8AC3E}">
        <p14:creationId xmlns:p14="http://schemas.microsoft.com/office/powerpoint/2010/main" val="1351448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31" grpId="0" animBg="1"/>
      <p:bldP spid="35" grpId="0" animBg="1"/>
      <p:bldP spid="38" grpId="0" animBg="1"/>
      <p:bldP spid="40" grpId="0" animBg="1"/>
      <p:bldP spid="43" grpId="0" animBg="1"/>
      <p:bldP spid="46" grpId="0" animBg="1"/>
      <p:bldP spid="52" grpId="0"/>
      <p:bldP spid="53" grpId="0"/>
      <p:bldP spid="54" grpId="0"/>
      <p:bldP spid="115" grpId="0"/>
      <p:bldP spid="116" grpId="0"/>
      <p:bldP spid="117" grpId="0"/>
      <p:bldP spid="98" grpId="0" animBg="1"/>
      <p:bldP spid="100" grpId="0" animBg="1"/>
      <p:bldP spid="102" grpId="0" animBg="1"/>
      <p:bldP spid="103" grpId="0" animBg="1"/>
      <p:bldP spid="106" grpId="0" animBg="1"/>
      <p:bldP spid="109" grpId="0" animBg="1"/>
      <p:bldP spid="121" grpId="0"/>
      <p:bldP spid="122" grpId="0"/>
      <p:bldP spid="123" grpId="0"/>
      <p:bldP spid="124" grpId="0"/>
      <p:bldP spid="125" grpId="0"/>
      <p:bldP spid="126" grpId="0"/>
      <p:bldP spid="92" grpId="0" animBg="1"/>
      <p:bldP spid="94" grpId="0" animBg="1"/>
      <p:bldP spid="96" grpId="0" animBg="1"/>
      <p:bldP spid="97" grpId="0" animBg="1"/>
      <p:bldP spid="104" grpId="0" animBg="1"/>
      <p:bldP spid="128" grpId="0" animBg="1"/>
      <p:bldP spid="17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58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Recap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73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RNNs allow for processing of variable length inputs and outputs by maintaining state information across time steps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Various Input-Output scenarios are possible 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(Single/Multiple)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RNNs can be stacked, or bi-directional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Vanilla RNNs are improved upon by LSTMs which address the vanishing gradient problem through the CEC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Exploding gradients are handled by gradient clipping</a:t>
            </a:r>
          </a:p>
          <a:p>
            <a:pPr marL="0" indent="0">
              <a:buNone/>
            </a:pPr>
            <a:endParaRPr lang="en-US" sz="18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20046618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932010" y="2240569"/>
            <a:ext cx="5247392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Popular LSTM Cell</a:t>
            </a:r>
          </a:p>
        </p:txBody>
      </p:sp>
      <p:sp>
        <p:nvSpPr>
          <p:cNvPr id="33" name="Oval 32"/>
          <p:cNvSpPr/>
          <p:nvPr/>
        </p:nvSpPr>
        <p:spPr>
          <a:xfrm>
            <a:off x="991911" y="3573941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097849" y="372799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844450" y="2312461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>
                <a:solidFill>
                  <a:srgbClr val="000000"/>
                </a:solidFill>
                <a:latin typeface="CMU Bright Roman"/>
                <a:cs typeface="CMU Bright Roman"/>
              </a:rPr>
              <a:t>i</a:t>
            </a:r>
            <a:r>
              <a:rPr lang="en-US" sz="1600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</a:p>
        </p:txBody>
      </p:sp>
      <p:sp>
        <p:nvSpPr>
          <p:cNvPr id="42" name="Oval 41"/>
          <p:cNvSpPr/>
          <p:nvPr/>
        </p:nvSpPr>
        <p:spPr>
          <a:xfrm>
            <a:off x="5561996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o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330270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f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4337100" y="357394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Oval 45"/>
          <p:cNvSpPr/>
          <p:nvPr/>
        </p:nvSpPr>
        <p:spPr>
          <a:xfrm>
            <a:off x="1967315" y="369375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036115" y="3767585"/>
            <a:ext cx="131882" cy="133686"/>
            <a:chOff x="7787230" y="1641491"/>
            <a:chExt cx="131882" cy="133686"/>
          </a:xfrm>
        </p:grpSpPr>
        <p:cxnSp>
          <p:nvCxnSpPr>
            <p:cNvPr id="36" name="Straight Connector 35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Oval 50"/>
          <p:cNvSpPr/>
          <p:nvPr/>
        </p:nvSpPr>
        <p:spPr>
          <a:xfrm>
            <a:off x="5684861" y="369426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53" name="Straight Arrow Connector 52"/>
          <p:cNvCxnSpPr>
            <a:stCxn id="42" idx="4"/>
            <a:endCxn id="51" idx="0"/>
          </p:cNvCxnSpPr>
          <p:nvPr/>
        </p:nvCxnSpPr>
        <p:spPr>
          <a:xfrm>
            <a:off x="5819602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760133" y="3762310"/>
            <a:ext cx="131882" cy="133686"/>
            <a:chOff x="7787230" y="1641491"/>
            <a:chExt cx="131882" cy="133686"/>
          </a:xfrm>
        </p:grpSpPr>
        <p:cxnSp>
          <p:nvCxnSpPr>
            <p:cNvPr id="57" name="Straight Connector 56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Straight Arrow Connector 58"/>
          <p:cNvCxnSpPr>
            <a:stCxn id="41" idx="4"/>
            <a:endCxn id="46" idx="0"/>
          </p:cNvCxnSpPr>
          <p:nvPr/>
        </p:nvCxnSpPr>
        <p:spPr>
          <a:xfrm>
            <a:off x="2102056" y="2827672"/>
            <a:ext cx="4028" cy="8660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3" idx="6"/>
            <a:endCxn id="46" idx="2"/>
          </p:cNvCxnSpPr>
          <p:nvPr/>
        </p:nvCxnSpPr>
        <p:spPr>
          <a:xfrm>
            <a:off x="1507122" y="3831547"/>
            <a:ext cx="460193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3302708" y="3574919"/>
            <a:ext cx="515211" cy="515211"/>
          </a:xfrm>
          <a:prstGeom prst="ellipse">
            <a:avLst/>
          </a:prstGeom>
          <a:solidFill>
            <a:srgbClr val="93CDDD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="1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67" name="Straight Arrow Connector 66"/>
          <p:cNvCxnSpPr>
            <a:stCxn id="46" idx="6"/>
            <a:endCxn id="66" idx="2"/>
          </p:cNvCxnSpPr>
          <p:nvPr/>
        </p:nvCxnSpPr>
        <p:spPr>
          <a:xfrm>
            <a:off x="2244852" y="3832525"/>
            <a:ext cx="1057856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6" idx="6"/>
            <a:endCxn id="44" idx="2"/>
          </p:cNvCxnSpPr>
          <p:nvPr/>
        </p:nvCxnSpPr>
        <p:spPr>
          <a:xfrm flipV="1">
            <a:off x="3817919" y="3831547"/>
            <a:ext cx="519181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51" idx="2"/>
          </p:cNvCxnSpPr>
          <p:nvPr/>
        </p:nvCxnSpPr>
        <p:spPr>
          <a:xfrm>
            <a:off x="4852311" y="3831547"/>
            <a:ext cx="832550" cy="14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1" idx="6"/>
          </p:cNvCxnSpPr>
          <p:nvPr/>
        </p:nvCxnSpPr>
        <p:spPr>
          <a:xfrm flipV="1">
            <a:off x="5962398" y="3829557"/>
            <a:ext cx="648297" cy="34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3417231" y="4320127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3489111" y="4394052"/>
            <a:ext cx="131882" cy="133686"/>
            <a:chOff x="7787230" y="1641491"/>
            <a:chExt cx="131882" cy="133686"/>
          </a:xfrm>
        </p:grpSpPr>
        <p:cxnSp>
          <p:nvCxnSpPr>
            <p:cNvPr id="82" name="Straight Connector 81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5" name="Straight Arrow Connector 84"/>
          <p:cNvCxnSpPr>
            <a:stCxn id="43" idx="0"/>
            <a:endCxn id="84" idx="4"/>
          </p:cNvCxnSpPr>
          <p:nvPr/>
        </p:nvCxnSpPr>
        <p:spPr>
          <a:xfrm flipH="1" flipV="1">
            <a:off x="3556000" y="4597664"/>
            <a:ext cx="4314" cy="26688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66" idx="5"/>
            <a:endCxn id="84" idx="6"/>
          </p:cNvCxnSpPr>
          <p:nvPr/>
        </p:nvCxnSpPr>
        <p:spPr>
          <a:xfrm rot="5400000">
            <a:off x="3496510" y="4212937"/>
            <a:ext cx="444217" cy="47700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5"/>
          <p:cNvCxnSpPr>
            <a:stCxn id="84" idx="2"/>
            <a:endCxn id="66" idx="3"/>
          </p:cNvCxnSpPr>
          <p:nvPr/>
        </p:nvCxnSpPr>
        <p:spPr>
          <a:xfrm rot="10800000">
            <a:off x="3378159" y="4014680"/>
            <a:ext cx="39072" cy="444217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33" idx="1"/>
          </p:cNvCxnSpPr>
          <p:nvPr/>
        </p:nvCxnSpPr>
        <p:spPr>
          <a:xfrm>
            <a:off x="377345" y="3486662"/>
            <a:ext cx="690017" cy="16273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V="1">
            <a:off x="377345" y="4013701"/>
            <a:ext cx="690017" cy="2142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endCxn id="41" idx="7"/>
          </p:cNvCxnSpPr>
          <p:nvPr/>
        </p:nvCxnSpPr>
        <p:spPr>
          <a:xfrm flipH="1">
            <a:off x="2284210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5998118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>
            <a:off x="1772567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5477344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374246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330270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977483" y="2405822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Input Gate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468528" y="2406895"/>
            <a:ext cx="1056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Output Gate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3793676" y="4995637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Forget Gate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6610695" y="3635786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74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3121306" y="592237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3348769" y="3296942"/>
            <a:ext cx="42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Cell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288853" y="3612405"/>
            <a:ext cx="551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t-1</a:t>
            </a:r>
          </a:p>
        </p:txBody>
      </p:sp>
      <p:graphicFrame>
        <p:nvGraphicFramePr>
          <p:cNvPr id="69" name="Object 68"/>
          <p:cNvGraphicFramePr>
            <a:graphicFrameLocks noChangeAspect="1"/>
          </p:cNvGraphicFramePr>
          <p:nvPr>
            <p:extLst/>
          </p:nvPr>
        </p:nvGraphicFramePr>
        <p:xfrm>
          <a:off x="6610695" y="4203691"/>
          <a:ext cx="2139950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330" name="Equation" r:id="rId3" imgW="1574800" imgH="863600" progId="Equation.DSMT4">
                  <p:embed/>
                </p:oleObj>
              </mc:Choice>
              <mc:Fallback>
                <p:oleObj name="Equation" r:id="rId3" imgW="1574800" imgH="863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0695" y="4203691"/>
                        <a:ext cx="2139950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" name="TextBox 70"/>
          <p:cNvSpPr txBox="1"/>
          <p:nvPr/>
        </p:nvSpPr>
        <p:spPr>
          <a:xfrm>
            <a:off x="1558890" y="1362842"/>
            <a:ext cx="12062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  <a:r>
              <a:rPr lang="en-US" sz="1600" i="1" dirty="0">
                <a:latin typeface="CMU Bright Roman"/>
                <a:cs typeface="CMU Bright Roman"/>
              </a:rPr>
              <a:t>  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292322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-41641" y="3256904"/>
            <a:ext cx="505362" cy="1241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838910" y="3234225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264090" y="2183869"/>
            <a:ext cx="473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>
                <a:latin typeface="CMU Bright SemiBold Oblique"/>
                <a:cs typeface="CMU Bright SemiBold Oblique"/>
              </a:rPr>
              <a:t>i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154198" y="2161189"/>
            <a:ext cx="4979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o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89180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aphicFrame>
        <p:nvGraphicFramePr>
          <p:cNvPr id="80" name="Object 79"/>
          <p:cNvGraphicFramePr>
            <a:graphicFrameLocks noChangeAspect="1"/>
          </p:cNvGraphicFramePr>
          <p:nvPr>
            <p:extLst/>
          </p:nvPr>
        </p:nvGraphicFramePr>
        <p:xfrm>
          <a:off x="6610695" y="2108879"/>
          <a:ext cx="2398712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331" name="Equation" r:id="rId5" imgW="1765300" imgH="609600" progId="Equation.DSMT4">
                  <p:embed/>
                </p:oleObj>
              </mc:Choice>
              <mc:Fallback>
                <p:oleObj name="Equation" r:id="rId5" imgW="17653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610695" y="2108879"/>
                        <a:ext cx="2398712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" name="Object 85"/>
          <p:cNvGraphicFramePr>
            <a:graphicFrameLocks noChangeAspect="1"/>
          </p:cNvGraphicFramePr>
          <p:nvPr>
            <p:extLst/>
          </p:nvPr>
        </p:nvGraphicFramePr>
        <p:xfrm>
          <a:off x="6610695" y="5576302"/>
          <a:ext cx="16383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332" name="Equation" r:id="rId7" imgW="1206500" imgH="254000" progId="Equation.DSMT4">
                  <p:embed/>
                </p:oleObj>
              </mc:Choice>
              <mc:Fallback>
                <p:oleObj name="Equation" r:id="rId7" imgW="12065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610695" y="5576302"/>
                        <a:ext cx="1638300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TextBox 86"/>
          <p:cNvSpPr txBox="1"/>
          <p:nvPr/>
        </p:nvSpPr>
        <p:spPr>
          <a:xfrm>
            <a:off x="6565335" y="2970178"/>
            <a:ext cx="1883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Similarly for </a:t>
            </a:r>
            <a:r>
              <a:rPr lang="en-US" dirty="0">
                <a:latin typeface="CMU Bright Oblique"/>
                <a:cs typeface="CMU Bright Oblique"/>
              </a:rPr>
              <a:t>i</a:t>
            </a:r>
            <a:r>
              <a:rPr lang="en-US" baseline="-25000" dirty="0">
                <a:latin typeface="CMU Bright Oblique"/>
                <a:cs typeface="CMU Bright Oblique"/>
              </a:rPr>
              <a:t>t</a:t>
            </a:r>
            <a:r>
              <a:rPr lang="en-US" dirty="0">
                <a:latin typeface="CMU Bright Roman"/>
                <a:cs typeface="CMU Bright Roman"/>
              </a:rPr>
              <a:t>, </a:t>
            </a:r>
            <a:r>
              <a:rPr lang="en-US" dirty="0" err="1">
                <a:latin typeface="CMU Bright Oblique"/>
                <a:cs typeface="CMU Bright Oblique"/>
              </a:rPr>
              <a:t>o</a:t>
            </a:r>
            <a:r>
              <a:rPr lang="en-US" baseline="-25000" dirty="0" err="1">
                <a:latin typeface="CMU Bright Oblique"/>
                <a:cs typeface="CMU Bright Oblique"/>
              </a:rPr>
              <a:t>t</a:t>
            </a:r>
            <a:endParaRPr lang="en-US" baseline="-25000" dirty="0">
              <a:latin typeface="CMU Bright Oblique"/>
              <a:cs typeface="CMU Bright Oblique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11020" y="6490656"/>
            <a:ext cx="32438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latin typeface="CMU Bright Roman"/>
                <a:cs typeface="CMU Bright Roman"/>
              </a:rPr>
              <a:t>* </a:t>
            </a:r>
            <a:r>
              <a:rPr lang="en-US" dirty="0">
                <a:latin typeface="CMU Bright Roman"/>
                <a:cs typeface="CMU Bright Roman"/>
              </a:rPr>
              <a:t>Dashed line indicates time-lag</a:t>
            </a:r>
            <a:br>
              <a:rPr lang="en-US" dirty="0">
                <a:latin typeface="CMU Bright Roman"/>
                <a:cs typeface="CMU Bright Roman"/>
              </a:rPr>
            </a:b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48134660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932010" y="2240569"/>
            <a:ext cx="5247392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Extension I: Peephole LSTM</a:t>
            </a:r>
          </a:p>
        </p:txBody>
      </p:sp>
      <p:sp>
        <p:nvSpPr>
          <p:cNvPr id="33" name="Oval 32"/>
          <p:cNvSpPr/>
          <p:nvPr/>
        </p:nvSpPr>
        <p:spPr>
          <a:xfrm>
            <a:off x="991911" y="3573941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097849" y="372799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844450" y="2312461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>
                <a:solidFill>
                  <a:srgbClr val="000000"/>
                </a:solidFill>
                <a:latin typeface="CMU Bright Roman"/>
                <a:cs typeface="CMU Bright Roman"/>
              </a:rPr>
              <a:t>i</a:t>
            </a:r>
            <a:r>
              <a:rPr lang="en-US" sz="1600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</a:p>
        </p:txBody>
      </p:sp>
      <p:sp>
        <p:nvSpPr>
          <p:cNvPr id="42" name="Oval 41"/>
          <p:cNvSpPr/>
          <p:nvPr/>
        </p:nvSpPr>
        <p:spPr>
          <a:xfrm>
            <a:off x="5561996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o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330270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f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4337100" y="357394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Oval 45"/>
          <p:cNvSpPr/>
          <p:nvPr/>
        </p:nvSpPr>
        <p:spPr>
          <a:xfrm>
            <a:off x="1967315" y="369375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036115" y="3767585"/>
            <a:ext cx="131882" cy="133686"/>
            <a:chOff x="7787230" y="1641491"/>
            <a:chExt cx="131882" cy="133686"/>
          </a:xfrm>
        </p:grpSpPr>
        <p:cxnSp>
          <p:nvCxnSpPr>
            <p:cNvPr id="36" name="Straight Connector 35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Oval 50"/>
          <p:cNvSpPr/>
          <p:nvPr/>
        </p:nvSpPr>
        <p:spPr>
          <a:xfrm>
            <a:off x="5684861" y="369426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53" name="Straight Arrow Connector 52"/>
          <p:cNvCxnSpPr>
            <a:stCxn id="42" idx="4"/>
            <a:endCxn id="51" idx="0"/>
          </p:cNvCxnSpPr>
          <p:nvPr/>
        </p:nvCxnSpPr>
        <p:spPr>
          <a:xfrm>
            <a:off x="5819602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760133" y="3762310"/>
            <a:ext cx="131882" cy="133686"/>
            <a:chOff x="7787230" y="1641491"/>
            <a:chExt cx="131882" cy="133686"/>
          </a:xfrm>
        </p:grpSpPr>
        <p:cxnSp>
          <p:nvCxnSpPr>
            <p:cNvPr id="57" name="Straight Connector 56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Straight Arrow Connector 58"/>
          <p:cNvCxnSpPr>
            <a:stCxn id="41" idx="4"/>
            <a:endCxn id="46" idx="0"/>
          </p:cNvCxnSpPr>
          <p:nvPr/>
        </p:nvCxnSpPr>
        <p:spPr>
          <a:xfrm>
            <a:off x="2102056" y="2827672"/>
            <a:ext cx="4028" cy="8660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3" idx="6"/>
            <a:endCxn id="46" idx="2"/>
          </p:cNvCxnSpPr>
          <p:nvPr/>
        </p:nvCxnSpPr>
        <p:spPr>
          <a:xfrm>
            <a:off x="1507122" y="3831547"/>
            <a:ext cx="460193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3302708" y="3574919"/>
            <a:ext cx="515211" cy="515211"/>
          </a:xfrm>
          <a:prstGeom prst="ellipse">
            <a:avLst/>
          </a:prstGeom>
          <a:solidFill>
            <a:srgbClr val="93CDDD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="1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67" name="Straight Arrow Connector 66"/>
          <p:cNvCxnSpPr>
            <a:stCxn id="46" idx="6"/>
            <a:endCxn id="66" idx="2"/>
          </p:cNvCxnSpPr>
          <p:nvPr/>
        </p:nvCxnSpPr>
        <p:spPr>
          <a:xfrm>
            <a:off x="2244852" y="3832525"/>
            <a:ext cx="1057856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6" idx="6"/>
            <a:endCxn id="44" idx="2"/>
          </p:cNvCxnSpPr>
          <p:nvPr/>
        </p:nvCxnSpPr>
        <p:spPr>
          <a:xfrm flipV="1">
            <a:off x="3817919" y="3831547"/>
            <a:ext cx="519181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51" idx="2"/>
          </p:cNvCxnSpPr>
          <p:nvPr/>
        </p:nvCxnSpPr>
        <p:spPr>
          <a:xfrm>
            <a:off x="4852311" y="3831547"/>
            <a:ext cx="832550" cy="14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1" idx="6"/>
          </p:cNvCxnSpPr>
          <p:nvPr/>
        </p:nvCxnSpPr>
        <p:spPr>
          <a:xfrm flipV="1">
            <a:off x="5962398" y="3829557"/>
            <a:ext cx="648297" cy="34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3417231" y="4320127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3489111" y="4394052"/>
            <a:ext cx="131882" cy="133686"/>
            <a:chOff x="7787230" y="1641491"/>
            <a:chExt cx="131882" cy="133686"/>
          </a:xfrm>
        </p:grpSpPr>
        <p:cxnSp>
          <p:nvCxnSpPr>
            <p:cNvPr id="82" name="Straight Connector 81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5" name="Straight Arrow Connector 84"/>
          <p:cNvCxnSpPr>
            <a:stCxn id="43" idx="0"/>
            <a:endCxn id="84" idx="4"/>
          </p:cNvCxnSpPr>
          <p:nvPr/>
        </p:nvCxnSpPr>
        <p:spPr>
          <a:xfrm flipH="1" flipV="1">
            <a:off x="3556000" y="4597664"/>
            <a:ext cx="4314" cy="26688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66" idx="5"/>
            <a:endCxn id="84" idx="6"/>
          </p:cNvCxnSpPr>
          <p:nvPr/>
        </p:nvCxnSpPr>
        <p:spPr>
          <a:xfrm rot="5400000">
            <a:off x="3496510" y="4212937"/>
            <a:ext cx="444217" cy="47700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5"/>
          <p:cNvCxnSpPr>
            <a:stCxn id="84" idx="2"/>
            <a:endCxn id="66" idx="3"/>
          </p:cNvCxnSpPr>
          <p:nvPr/>
        </p:nvCxnSpPr>
        <p:spPr>
          <a:xfrm rot="10800000">
            <a:off x="3378159" y="4014680"/>
            <a:ext cx="39072" cy="444217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33" idx="1"/>
          </p:cNvCxnSpPr>
          <p:nvPr/>
        </p:nvCxnSpPr>
        <p:spPr>
          <a:xfrm>
            <a:off x="377345" y="3486662"/>
            <a:ext cx="690017" cy="16273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V="1">
            <a:off x="377345" y="4013701"/>
            <a:ext cx="690017" cy="2142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endCxn id="41" idx="7"/>
          </p:cNvCxnSpPr>
          <p:nvPr/>
        </p:nvCxnSpPr>
        <p:spPr>
          <a:xfrm flipH="1">
            <a:off x="2284210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5998118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>
            <a:off x="1772567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5477344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374246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330270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977483" y="2405822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Input Gate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468528" y="2406895"/>
            <a:ext cx="1056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Output Gate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3793676" y="4995637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Forget Gate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6610695" y="3635786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75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3121306" y="592237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3348769" y="3296942"/>
            <a:ext cx="42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Cell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288853" y="3612405"/>
            <a:ext cx="551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t-1</a:t>
            </a:r>
          </a:p>
        </p:txBody>
      </p:sp>
      <p:graphicFrame>
        <p:nvGraphicFramePr>
          <p:cNvPr id="69" name="Object 68"/>
          <p:cNvGraphicFramePr>
            <a:graphicFrameLocks noChangeAspect="1"/>
          </p:cNvGraphicFramePr>
          <p:nvPr>
            <p:extLst/>
          </p:nvPr>
        </p:nvGraphicFramePr>
        <p:xfrm>
          <a:off x="6610695" y="4203691"/>
          <a:ext cx="2139950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54" name="Equation" r:id="rId3" imgW="1574800" imgH="863600" progId="Equation.DSMT4">
                  <p:embed/>
                </p:oleObj>
              </mc:Choice>
              <mc:Fallback>
                <p:oleObj name="Equation" r:id="rId3" imgW="1574800" imgH="863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0695" y="4203691"/>
                        <a:ext cx="2139950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" name="TextBox 70"/>
          <p:cNvSpPr txBox="1"/>
          <p:nvPr/>
        </p:nvSpPr>
        <p:spPr>
          <a:xfrm>
            <a:off x="1558890" y="1362842"/>
            <a:ext cx="12062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  <a:r>
              <a:rPr lang="en-US" sz="1600" i="1" dirty="0">
                <a:latin typeface="CMU Bright Roman"/>
                <a:cs typeface="CMU Bright Roman"/>
              </a:rPr>
              <a:t>  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292322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-41641" y="3256904"/>
            <a:ext cx="505362" cy="1241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838910" y="3234225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264090" y="2183869"/>
            <a:ext cx="473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>
                <a:latin typeface="CMU Bright SemiBold Oblique"/>
                <a:cs typeface="CMU Bright SemiBold Oblique"/>
              </a:rPr>
              <a:t>i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154198" y="2161189"/>
            <a:ext cx="4979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o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89180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aphicFrame>
        <p:nvGraphicFramePr>
          <p:cNvPr id="80" name="Object 79"/>
          <p:cNvGraphicFramePr>
            <a:graphicFrameLocks noChangeAspect="1"/>
          </p:cNvGraphicFramePr>
          <p:nvPr>
            <p:extLst/>
          </p:nvPr>
        </p:nvGraphicFramePr>
        <p:xfrm>
          <a:off x="6610350" y="1919288"/>
          <a:ext cx="2398713" cy="1204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55" name="Equation" r:id="rId5" imgW="1765300" imgH="889000" progId="Equation.DSMT4">
                  <p:embed/>
                </p:oleObj>
              </mc:Choice>
              <mc:Fallback>
                <p:oleObj name="Equation" r:id="rId5" imgW="1765300" imgH="889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610350" y="1919288"/>
                        <a:ext cx="2398713" cy="1204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" name="Object 85"/>
          <p:cNvGraphicFramePr>
            <a:graphicFrameLocks noChangeAspect="1"/>
          </p:cNvGraphicFramePr>
          <p:nvPr>
            <p:extLst/>
          </p:nvPr>
        </p:nvGraphicFramePr>
        <p:xfrm>
          <a:off x="6610695" y="5576302"/>
          <a:ext cx="16383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56" name="Equation" r:id="rId7" imgW="1206500" imgH="254000" progId="Equation.DSMT4">
                  <p:embed/>
                </p:oleObj>
              </mc:Choice>
              <mc:Fallback>
                <p:oleObj name="Equation" r:id="rId7" imgW="12065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610695" y="5576302"/>
                        <a:ext cx="1638300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TextBox 86"/>
          <p:cNvSpPr txBox="1"/>
          <p:nvPr/>
        </p:nvSpPr>
        <p:spPr>
          <a:xfrm>
            <a:off x="6463275" y="3083578"/>
            <a:ext cx="2800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Similarly for </a:t>
            </a:r>
            <a:r>
              <a:rPr lang="en-US" dirty="0">
                <a:latin typeface="CMU Bright Oblique"/>
                <a:cs typeface="CMU Bright Oblique"/>
              </a:rPr>
              <a:t>i</a:t>
            </a:r>
            <a:r>
              <a:rPr lang="en-US" baseline="-25000" dirty="0">
                <a:latin typeface="CMU Bright Oblique"/>
                <a:cs typeface="CMU Bright Oblique"/>
              </a:rPr>
              <a:t>t</a:t>
            </a:r>
            <a:r>
              <a:rPr lang="en-US" dirty="0">
                <a:latin typeface="CMU Bright Roman"/>
                <a:cs typeface="CMU Bright Roman"/>
              </a:rPr>
              <a:t>, </a:t>
            </a:r>
            <a:r>
              <a:rPr lang="en-US" dirty="0" err="1">
                <a:latin typeface="CMU Bright Oblique"/>
                <a:cs typeface="CMU Bright Oblique"/>
              </a:rPr>
              <a:t>o</a:t>
            </a:r>
            <a:r>
              <a:rPr lang="en-US" baseline="-25000" dirty="0" err="1">
                <a:latin typeface="CMU Bright Oblique"/>
                <a:cs typeface="CMU Bright Oblique"/>
              </a:rPr>
              <a:t>t</a:t>
            </a:r>
            <a:r>
              <a:rPr lang="en-US" baseline="-25000" dirty="0">
                <a:latin typeface="CMU Bright Oblique"/>
                <a:cs typeface="CMU Bright Oblique"/>
              </a:rPr>
              <a:t> </a:t>
            </a:r>
            <a:r>
              <a:rPr lang="en-US" dirty="0">
                <a:latin typeface="CMU Bright Oblique"/>
                <a:cs typeface="CMU Bright Oblique"/>
              </a:rPr>
              <a:t>(</a:t>
            </a:r>
            <a:r>
              <a:rPr lang="en-US" dirty="0">
                <a:latin typeface="CMU Bright Roman"/>
                <a:cs typeface="CMU Bright Roman"/>
              </a:rPr>
              <a:t>uses </a:t>
            </a:r>
            <a:r>
              <a:rPr lang="en-US" dirty="0" err="1">
                <a:solidFill>
                  <a:srgbClr val="00FF00"/>
                </a:solidFill>
                <a:latin typeface="CMU Bright Oblique"/>
                <a:cs typeface="CMU Bright Oblique"/>
              </a:rPr>
              <a:t>c</a:t>
            </a:r>
            <a:r>
              <a:rPr lang="en-US" baseline="-25000" dirty="0" err="1">
                <a:solidFill>
                  <a:srgbClr val="00FF00"/>
                </a:solidFill>
                <a:latin typeface="CMU Bright Oblique"/>
                <a:cs typeface="CMU Bright Oblique"/>
              </a:rPr>
              <a:t>t</a:t>
            </a:r>
            <a:r>
              <a:rPr lang="en-US" dirty="0">
                <a:latin typeface="CMU Bright Oblique"/>
                <a:cs typeface="CMU Bright Oblique"/>
              </a:rPr>
              <a:t>)</a:t>
            </a:r>
          </a:p>
        </p:txBody>
      </p:sp>
      <p:cxnSp>
        <p:nvCxnSpPr>
          <p:cNvPr id="64" name="Straight Arrow Connector 105"/>
          <p:cNvCxnSpPr>
            <a:stCxn id="66" idx="1"/>
            <a:endCxn id="41" idx="5"/>
          </p:cNvCxnSpPr>
          <p:nvPr/>
        </p:nvCxnSpPr>
        <p:spPr>
          <a:xfrm rot="16200000" flipV="1">
            <a:off x="2382111" y="2654321"/>
            <a:ext cx="898149" cy="1093949"/>
          </a:xfrm>
          <a:prstGeom prst="curvedConnector3">
            <a:avLst>
              <a:gd name="adj1" fmla="val 50000"/>
            </a:avLst>
          </a:prstGeom>
          <a:ln w="28575" cmpd="sng">
            <a:solidFill>
              <a:srgbClr val="008000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105"/>
          <p:cNvCxnSpPr>
            <a:stCxn id="66" idx="1"/>
            <a:endCxn id="43" idx="1"/>
          </p:cNvCxnSpPr>
          <p:nvPr/>
        </p:nvCxnSpPr>
        <p:spPr>
          <a:xfrm rot="16200000" flipH="1">
            <a:off x="2733344" y="4295185"/>
            <a:ext cx="1289630" cy="12700"/>
          </a:xfrm>
          <a:prstGeom prst="curvedConnector5">
            <a:avLst>
              <a:gd name="adj1" fmla="val -17726"/>
              <a:gd name="adj2" fmla="val -5262677"/>
              <a:gd name="adj3" fmla="val 69975"/>
            </a:avLst>
          </a:prstGeom>
          <a:ln w="28575" cmpd="sng">
            <a:solidFill>
              <a:srgbClr val="008000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105"/>
          <p:cNvCxnSpPr>
            <a:stCxn id="66" idx="7"/>
            <a:endCxn id="42" idx="3"/>
          </p:cNvCxnSpPr>
          <p:nvPr/>
        </p:nvCxnSpPr>
        <p:spPr>
          <a:xfrm rot="5400000" flipH="1" flipV="1">
            <a:off x="4246874" y="2259798"/>
            <a:ext cx="886167" cy="1894979"/>
          </a:xfrm>
          <a:prstGeom prst="curvedConnector3">
            <a:avLst>
              <a:gd name="adj1" fmla="val 50000"/>
            </a:avLst>
          </a:prstGeom>
          <a:ln w="28575" cmpd="sng">
            <a:solidFill>
              <a:srgbClr val="008000"/>
            </a:solidFill>
            <a:prstDash val="soli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411020" y="6490656"/>
            <a:ext cx="32438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latin typeface="CMU Bright Roman"/>
                <a:cs typeface="CMU Bright Roman"/>
              </a:rPr>
              <a:t>* </a:t>
            </a:r>
            <a:r>
              <a:rPr lang="en-US" dirty="0">
                <a:latin typeface="CMU Bright Roman"/>
                <a:cs typeface="CMU Bright Roman"/>
              </a:rPr>
              <a:t>Dashed line indicates time-lag</a:t>
            </a:r>
            <a:br>
              <a:rPr lang="en-US" dirty="0">
                <a:latin typeface="CMU Bright Roman"/>
                <a:cs typeface="CMU Bright Roman"/>
              </a:rPr>
            </a:b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42149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932010" y="2240569"/>
            <a:ext cx="5247392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Popular LSTM Cell</a:t>
            </a:r>
          </a:p>
        </p:txBody>
      </p:sp>
      <p:sp>
        <p:nvSpPr>
          <p:cNvPr id="33" name="Oval 32"/>
          <p:cNvSpPr/>
          <p:nvPr/>
        </p:nvSpPr>
        <p:spPr>
          <a:xfrm>
            <a:off x="991911" y="3573941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097849" y="372799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844450" y="2312461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>
                <a:solidFill>
                  <a:srgbClr val="000000"/>
                </a:solidFill>
                <a:latin typeface="CMU Bright Roman"/>
                <a:cs typeface="CMU Bright Roman"/>
              </a:rPr>
              <a:t>i</a:t>
            </a:r>
            <a:r>
              <a:rPr lang="en-US" sz="1600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</a:p>
        </p:txBody>
      </p:sp>
      <p:sp>
        <p:nvSpPr>
          <p:cNvPr id="42" name="Oval 41"/>
          <p:cNvSpPr/>
          <p:nvPr/>
        </p:nvSpPr>
        <p:spPr>
          <a:xfrm>
            <a:off x="5561996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o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330270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f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4337100" y="357394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Oval 45"/>
          <p:cNvSpPr/>
          <p:nvPr/>
        </p:nvSpPr>
        <p:spPr>
          <a:xfrm>
            <a:off x="1967315" y="369375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036115" y="3767585"/>
            <a:ext cx="131882" cy="133686"/>
            <a:chOff x="7787230" y="1641491"/>
            <a:chExt cx="131882" cy="133686"/>
          </a:xfrm>
        </p:grpSpPr>
        <p:cxnSp>
          <p:nvCxnSpPr>
            <p:cNvPr id="36" name="Straight Connector 35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Oval 50"/>
          <p:cNvSpPr/>
          <p:nvPr/>
        </p:nvSpPr>
        <p:spPr>
          <a:xfrm>
            <a:off x="5684861" y="369426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53" name="Straight Arrow Connector 52"/>
          <p:cNvCxnSpPr>
            <a:stCxn id="42" idx="4"/>
            <a:endCxn id="51" idx="0"/>
          </p:cNvCxnSpPr>
          <p:nvPr/>
        </p:nvCxnSpPr>
        <p:spPr>
          <a:xfrm>
            <a:off x="5819602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760133" y="3762310"/>
            <a:ext cx="131882" cy="133686"/>
            <a:chOff x="7787230" y="1641491"/>
            <a:chExt cx="131882" cy="133686"/>
          </a:xfrm>
        </p:grpSpPr>
        <p:cxnSp>
          <p:nvCxnSpPr>
            <p:cNvPr id="57" name="Straight Connector 56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Straight Arrow Connector 58"/>
          <p:cNvCxnSpPr>
            <a:stCxn id="41" idx="4"/>
            <a:endCxn id="46" idx="0"/>
          </p:cNvCxnSpPr>
          <p:nvPr/>
        </p:nvCxnSpPr>
        <p:spPr>
          <a:xfrm>
            <a:off x="2102056" y="2827672"/>
            <a:ext cx="4028" cy="8660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3" idx="6"/>
            <a:endCxn id="46" idx="2"/>
          </p:cNvCxnSpPr>
          <p:nvPr/>
        </p:nvCxnSpPr>
        <p:spPr>
          <a:xfrm>
            <a:off x="1507122" y="3831547"/>
            <a:ext cx="460193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3302708" y="3574919"/>
            <a:ext cx="515211" cy="515211"/>
          </a:xfrm>
          <a:prstGeom prst="ellipse">
            <a:avLst/>
          </a:prstGeom>
          <a:solidFill>
            <a:srgbClr val="93CDDD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67" name="Straight Arrow Connector 66"/>
          <p:cNvCxnSpPr>
            <a:stCxn id="46" idx="6"/>
            <a:endCxn id="66" idx="2"/>
          </p:cNvCxnSpPr>
          <p:nvPr/>
        </p:nvCxnSpPr>
        <p:spPr>
          <a:xfrm>
            <a:off x="2244852" y="3832525"/>
            <a:ext cx="1057856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6" idx="6"/>
            <a:endCxn id="44" idx="2"/>
          </p:cNvCxnSpPr>
          <p:nvPr/>
        </p:nvCxnSpPr>
        <p:spPr>
          <a:xfrm flipV="1">
            <a:off x="3817919" y="3831547"/>
            <a:ext cx="519181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51" idx="2"/>
          </p:cNvCxnSpPr>
          <p:nvPr/>
        </p:nvCxnSpPr>
        <p:spPr>
          <a:xfrm>
            <a:off x="4852311" y="3831547"/>
            <a:ext cx="832550" cy="14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1" idx="6"/>
          </p:cNvCxnSpPr>
          <p:nvPr/>
        </p:nvCxnSpPr>
        <p:spPr>
          <a:xfrm flipV="1">
            <a:off x="5962398" y="3829557"/>
            <a:ext cx="648297" cy="34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3417231" y="4320127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3489111" y="4394052"/>
            <a:ext cx="131882" cy="133686"/>
            <a:chOff x="7787230" y="1641491"/>
            <a:chExt cx="131882" cy="133686"/>
          </a:xfrm>
        </p:grpSpPr>
        <p:cxnSp>
          <p:nvCxnSpPr>
            <p:cNvPr id="82" name="Straight Connector 81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5" name="Straight Arrow Connector 84"/>
          <p:cNvCxnSpPr>
            <a:stCxn id="43" idx="0"/>
            <a:endCxn id="84" idx="4"/>
          </p:cNvCxnSpPr>
          <p:nvPr/>
        </p:nvCxnSpPr>
        <p:spPr>
          <a:xfrm flipH="1" flipV="1">
            <a:off x="3556000" y="4597664"/>
            <a:ext cx="4314" cy="26688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66" idx="5"/>
            <a:endCxn id="84" idx="6"/>
          </p:cNvCxnSpPr>
          <p:nvPr/>
        </p:nvCxnSpPr>
        <p:spPr>
          <a:xfrm rot="5400000">
            <a:off x="3496510" y="4212937"/>
            <a:ext cx="444217" cy="47700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5"/>
          <p:cNvCxnSpPr>
            <a:stCxn id="84" idx="2"/>
            <a:endCxn id="66" idx="3"/>
          </p:cNvCxnSpPr>
          <p:nvPr/>
        </p:nvCxnSpPr>
        <p:spPr>
          <a:xfrm rot="10800000">
            <a:off x="3378159" y="4014680"/>
            <a:ext cx="39072" cy="444217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33" idx="1"/>
          </p:cNvCxnSpPr>
          <p:nvPr/>
        </p:nvCxnSpPr>
        <p:spPr>
          <a:xfrm>
            <a:off x="377345" y="3486662"/>
            <a:ext cx="690017" cy="16273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V="1">
            <a:off x="377345" y="4013701"/>
            <a:ext cx="690017" cy="2142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endCxn id="41" idx="7"/>
          </p:cNvCxnSpPr>
          <p:nvPr/>
        </p:nvCxnSpPr>
        <p:spPr>
          <a:xfrm flipH="1">
            <a:off x="2284210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5998118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>
            <a:off x="1772567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5477344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374246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330270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977483" y="2405822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Input Gate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468528" y="2406895"/>
            <a:ext cx="1056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Output Gate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3793676" y="4995637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Forget Gate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6610695" y="3635786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76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3121306" y="592237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3348769" y="3296942"/>
            <a:ext cx="42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Cell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288853" y="3612405"/>
            <a:ext cx="551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t-1</a:t>
            </a:r>
          </a:p>
        </p:txBody>
      </p:sp>
      <p:graphicFrame>
        <p:nvGraphicFramePr>
          <p:cNvPr id="69" name="Object 68"/>
          <p:cNvGraphicFramePr>
            <a:graphicFrameLocks noChangeAspect="1"/>
          </p:cNvGraphicFramePr>
          <p:nvPr>
            <p:extLst/>
          </p:nvPr>
        </p:nvGraphicFramePr>
        <p:xfrm>
          <a:off x="6610695" y="4203691"/>
          <a:ext cx="2139950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78" name="Equation" r:id="rId3" imgW="1574800" imgH="863600" progId="Equation.DSMT4">
                  <p:embed/>
                </p:oleObj>
              </mc:Choice>
              <mc:Fallback>
                <p:oleObj name="Equation" r:id="rId3" imgW="1574800" imgH="863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0695" y="4203691"/>
                        <a:ext cx="2139950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" name="TextBox 70"/>
          <p:cNvSpPr txBox="1"/>
          <p:nvPr/>
        </p:nvSpPr>
        <p:spPr>
          <a:xfrm>
            <a:off x="1558890" y="1362842"/>
            <a:ext cx="12062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  <a:r>
              <a:rPr lang="en-US" sz="1600" i="1" dirty="0">
                <a:latin typeface="CMU Bright Roman"/>
                <a:cs typeface="CMU Bright Roman"/>
              </a:rPr>
              <a:t>  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292322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-41641" y="3256904"/>
            <a:ext cx="505362" cy="1241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838910" y="3234225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264090" y="2183869"/>
            <a:ext cx="473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>
                <a:latin typeface="CMU Bright SemiBold Oblique"/>
                <a:cs typeface="CMU Bright SemiBold Oblique"/>
              </a:rPr>
              <a:t>i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154198" y="2161189"/>
            <a:ext cx="4979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o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89180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aphicFrame>
        <p:nvGraphicFramePr>
          <p:cNvPr id="80" name="Object 79"/>
          <p:cNvGraphicFramePr>
            <a:graphicFrameLocks noChangeAspect="1"/>
          </p:cNvGraphicFramePr>
          <p:nvPr>
            <p:extLst/>
          </p:nvPr>
        </p:nvGraphicFramePr>
        <p:xfrm>
          <a:off x="6610695" y="2108879"/>
          <a:ext cx="2398712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79" name="Equation" r:id="rId5" imgW="1765300" imgH="609600" progId="Equation.DSMT4">
                  <p:embed/>
                </p:oleObj>
              </mc:Choice>
              <mc:Fallback>
                <p:oleObj name="Equation" r:id="rId5" imgW="17653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610695" y="2108879"/>
                        <a:ext cx="2398712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" name="Object 85"/>
          <p:cNvGraphicFramePr>
            <a:graphicFrameLocks noChangeAspect="1"/>
          </p:cNvGraphicFramePr>
          <p:nvPr>
            <p:extLst/>
          </p:nvPr>
        </p:nvGraphicFramePr>
        <p:xfrm>
          <a:off x="6610695" y="5576302"/>
          <a:ext cx="16383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80" name="Equation" r:id="rId7" imgW="1206500" imgH="254000" progId="Equation.DSMT4">
                  <p:embed/>
                </p:oleObj>
              </mc:Choice>
              <mc:Fallback>
                <p:oleObj name="Equation" r:id="rId7" imgW="12065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610695" y="5576302"/>
                        <a:ext cx="1638300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TextBox 86"/>
          <p:cNvSpPr txBox="1"/>
          <p:nvPr/>
        </p:nvSpPr>
        <p:spPr>
          <a:xfrm>
            <a:off x="6565335" y="2970178"/>
            <a:ext cx="1883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Similarly for </a:t>
            </a:r>
            <a:r>
              <a:rPr lang="en-US" dirty="0">
                <a:latin typeface="CMU Bright Oblique"/>
                <a:cs typeface="CMU Bright Oblique"/>
              </a:rPr>
              <a:t>i</a:t>
            </a:r>
            <a:r>
              <a:rPr lang="en-US" baseline="-25000" dirty="0">
                <a:latin typeface="CMU Bright Oblique"/>
                <a:cs typeface="CMU Bright Oblique"/>
              </a:rPr>
              <a:t>t</a:t>
            </a:r>
            <a:r>
              <a:rPr lang="en-US" dirty="0">
                <a:latin typeface="CMU Bright Roman"/>
                <a:cs typeface="CMU Bright Roman"/>
              </a:rPr>
              <a:t>, </a:t>
            </a:r>
            <a:r>
              <a:rPr lang="en-US" dirty="0" err="1">
                <a:latin typeface="CMU Bright Oblique"/>
                <a:cs typeface="CMU Bright Oblique"/>
              </a:rPr>
              <a:t>o</a:t>
            </a:r>
            <a:r>
              <a:rPr lang="en-US" baseline="-25000" dirty="0" err="1">
                <a:latin typeface="CMU Bright Oblique"/>
                <a:cs typeface="CMU Bright Oblique"/>
              </a:rPr>
              <a:t>t</a:t>
            </a:r>
            <a:endParaRPr lang="en-US" baseline="-25000" dirty="0">
              <a:latin typeface="CMU Bright Oblique"/>
              <a:cs typeface="CMU Bright Oblique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11020" y="6490656"/>
            <a:ext cx="32438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latin typeface="CMU Bright Roman"/>
                <a:cs typeface="CMU Bright Roman"/>
              </a:rPr>
              <a:t>* </a:t>
            </a:r>
            <a:r>
              <a:rPr lang="en-US" dirty="0">
                <a:latin typeface="CMU Bright Roman"/>
                <a:cs typeface="CMU Bright Roman"/>
              </a:rPr>
              <a:t>Dashed line indicates time-lag</a:t>
            </a:r>
            <a:br>
              <a:rPr lang="en-US" dirty="0">
                <a:latin typeface="CMU Bright Roman"/>
                <a:cs typeface="CMU Bright Roman"/>
              </a:rPr>
            </a:b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61474089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932010" y="2240569"/>
            <a:ext cx="5247392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Extension I: Peephole LSTM</a:t>
            </a:r>
          </a:p>
        </p:txBody>
      </p:sp>
      <p:sp>
        <p:nvSpPr>
          <p:cNvPr id="33" name="Oval 32"/>
          <p:cNvSpPr/>
          <p:nvPr/>
        </p:nvSpPr>
        <p:spPr>
          <a:xfrm>
            <a:off x="991911" y="3573941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097849" y="372799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844450" y="2312461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>
                <a:solidFill>
                  <a:srgbClr val="000000"/>
                </a:solidFill>
                <a:latin typeface="CMU Bright Roman"/>
                <a:cs typeface="CMU Bright Roman"/>
              </a:rPr>
              <a:t>i</a:t>
            </a:r>
            <a:r>
              <a:rPr lang="en-US" sz="1600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</a:p>
        </p:txBody>
      </p:sp>
      <p:sp>
        <p:nvSpPr>
          <p:cNvPr id="42" name="Oval 41"/>
          <p:cNvSpPr/>
          <p:nvPr/>
        </p:nvSpPr>
        <p:spPr>
          <a:xfrm>
            <a:off x="5561996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o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330270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f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4337100" y="357394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Oval 45"/>
          <p:cNvSpPr/>
          <p:nvPr/>
        </p:nvSpPr>
        <p:spPr>
          <a:xfrm>
            <a:off x="1967315" y="369375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036115" y="3767585"/>
            <a:ext cx="131882" cy="133686"/>
            <a:chOff x="7787230" y="1641491"/>
            <a:chExt cx="131882" cy="133686"/>
          </a:xfrm>
        </p:grpSpPr>
        <p:cxnSp>
          <p:nvCxnSpPr>
            <p:cNvPr id="36" name="Straight Connector 35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Oval 50"/>
          <p:cNvSpPr/>
          <p:nvPr/>
        </p:nvSpPr>
        <p:spPr>
          <a:xfrm>
            <a:off x="5684861" y="369426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53" name="Straight Arrow Connector 52"/>
          <p:cNvCxnSpPr>
            <a:stCxn id="42" idx="4"/>
            <a:endCxn id="51" idx="0"/>
          </p:cNvCxnSpPr>
          <p:nvPr/>
        </p:nvCxnSpPr>
        <p:spPr>
          <a:xfrm>
            <a:off x="5819602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760133" y="3762310"/>
            <a:ext cx="131882" cy="133686"/>
            <a:chOff x="7787230" y="1641491"/>
            <a:chExt cx="131882" cy="133686"/>
          </a:xfrm>
        </p:grpSpPr>
        <p:cxnSp>
          <p:nvCxnSpPr>
            <p:cNvPr id="57" name="Straight Connector 56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Straight Arrow Connector 58"/>
          <p:cNvCxnSpPr>
            <a:stCxn id="41" idx="4"/>
            <a:endCxn id="46" idx="0"/>
          </p:cNvCxnSpPr>
          <p:nvPr/>
        </p:nvCxnSpPr>
        <p:spPr>
          <a:xfrm>
            <a:off x="2102056" y="2827672"/>
            <a:ext cx="4028" cy="8660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3" idx="6"/>
            <a:endCxn id="46" idx="2"/>
          </p:cNvCxnSpPr>
          <p:nvPr/>
        </p:nvCxnSpPr>
        <p:spPr>
          <a:xfrm>
            <a:off x="1507122" y="3831547"/>
            <a:ext cx="460193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3302708" y="3574919"/>
            <a:ext cx="515211" cy="515211"/>
          </a:xfrm>
          <a:prstGeom prst="ellipse">
            <a:avLst/>
          </a:prstGeom>
          <a:solidFill>
            <a:srgbClr val="93CDDD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="1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67" name="Straight Arrow Connector 66"/>
          <p:cNvCxnSpPr>
            <a:stCxn id="46" idx="6"/>
            <a:endCxn id="66" idx="2"/>
          </p:cNvCxnSpPr>
          <p:nvPr/>
        </p:nvCxnSpPr>
        <p:spPr>
          <a:xfrm>
            <a:off x="2244852" y="3832525"/>
            <a:ext cx="1057856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6" idx="6"/>
            <a:endCxn id="44" idx="2"/>
          </p:cNvCxnSpPr>
          <p:nvPr/>
        </p:nvCxnSpPr>
        <p:spPr>
          <a:xfrm flipV="1">
            <a:off x="3817919" y="3831547"/>
            <a:ext cx="519181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51" idx="2"/>
          </p:cNvCxnSpPr>
          <p:nvPr/>
        </p:nvCxnSpPr>
        <p:spPr>
          <a:xfrm>
            <a:off x="4852311" y="3831547"/>
            <a:ext cx="832550" cy="14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1" idx="6"/>
          </p:cNvCxnSpPr>
          <p:nvPr/>
        </p:nvCxnSpPr>
        <p:spPr>
          <a:xfrm flipV="1">
            <a:off x="5962398" y="3829557"/>
            <a:ext cx="648297" cy="34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3417231" y="4320127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3489111" y="4394052"/>
            <a:ext cx="131882" cy="133686"/>
            <a:chOff x="7787230" y="1641491"/>
            <a:chExt cx="131882" cy="133686"/>
          </a:xfrm>
        </p:grpSpPr>
        <p:cxnSp>
          <p:nvCxnSpPr>
            <p:cNvPr id="82" name="Straight Connector 81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5" name="Straight Arrow Connector 84"/>
          <p:cNvCxnSpPr>
            <a:stCxn id="43" idx="0"/>
            <a:endCxn id="84" idx="4"/>
          </p:cNvCxnSpPr>
          <p:nvPr/>
        </p:nvCxnSpPr>
        <p:spPr>
          <a:xfrm flipH="1" flipV="1">
            <a:off x="3556000" y="4597664"/>
            <a:ext cx="4314" cy="26688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66" idx="5"/>
            <a:endCxn id="84" idx="6"/>
          </p:cNvCxnSpPr>
          <p:nvPr/>
        </p:nvCxnSpPr>
        <p:spPr>
          <a:xfrm rot="5400000">
            <a:off x="3496510" y="4212937"/>
            <a:ext cx="444217" cy="47700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5"/>
          <p:cNvCxnSpPr>
            <a:stCxn id="84" idx="2"/>
            <a:endCxn id="66" idx="3"/>
          </p:cNvCxnSpPr>
          <p:nvPr/>
        </p:nvCxnSpPr>
        <p:spPr>
          <a:xfrm rot="10800000">
            <a:off x="3378159" y="4014680"/>
            <a:ext cx="39072" cy="444217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33" idx="1"/>
          </p:cNvCxnSpPr>
          <p:nvPr/>
        </p:nvCxnSpPr>
        <p:spPr>
          <a:xfrm>
            <a:off x="377345" y="3486662"/>
            <a:ext cx="690017" cy="16273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V="1">
            <a:off x="377345" y="4013701"/>
            <a:ext cx="690017" cy="2142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endCxn id="41" idx="7"/>
          </p:cNvCxnSpPr>
          <p:nvPr/>
        </p:nvCxnSpPr>
        <p:spPr>
          <a:xfrm flipH="1">
            <a:off x="2284210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5998118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>
            <a:off x="1772567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5477344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374246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330270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977483" y="2405822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Input Gate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468528" y="2406895"/>
            <a:ext cx="1056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Output Gate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3793676" y="4995637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Forget Gate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6610695" y="3635786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77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3121306" y="592237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3348769" y="3296942"/>
            <a:ext cx="42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Cell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288853" y="3612405"/>
            <a:ext cx="551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t-1</a:t>
            </a:r>
          </a:p>
        </p:txBody>
      </p:sp>
      <p:graphicFrame>
        <p:nvGraphicFramePr>
          <p:cNvPr id="69" name="Object 68"/>
          <p:cNvGraphicFramePr>
            <a:graphicFrameLocks noChangeAspect="1"/>
          </p:cNvGraphicFramePr>
          <p:nvPr>
            <p:extLst/>
          </p:nvPr>
        </p:nvGraphicFramePr>
        <p:xfrm>
          <a:off x="6610695" y="4203691"/>
          <a:ext cx="2139950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402" name="Equation" r:id="rId3" imgW="1574800" imgH="863600" progId="Equation.DSMT4">
                  <p:embed/>
                </p:oleObj>
              </mc:Choice>
              <mc:Fallback>
                <p:oleObj name="Equation" r:id="rId3" imgW="1574800" imgH="863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0695" y="4203691"/>
                        <a:ext cx="2139950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" name="TextBox 70"/>
          <p:cNvSpPr txBox="1"/>
          <p:nvPr/>
        </p:nvSpPr>
        <p:spPr>
          <a:xfrm>
            <a:off x="1558890" y="1362842"/>
            <a:ext cx="12062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  <a:r>
              <a:rPr lang="en-US" sz="1600" i="1" dirty="0">
                <a:latin typeface="CMU Bright Roman"/>
                <a:cs typeface="CMU Bright Roman"/>
              </a:rPr>
              <a:t>  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292322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-41641" y="3256904"/>
            <a:ext cx="505362" cy="1241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838910" y="3234225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264090" y="2183869"/>
            <a:ext cx="473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>
                <a:latin typeface="CMU Bright SemiBold Oblique"/>
                <a:cs typeface="CMU Bright SemiBold Oblique"/>
              </a:rPr>
              <a:t>i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154198" y="2161189"/>
            <a:ext cx="4979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o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89180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aphicFrame>
        <p:nvGraphicFramePr>
          <p:cNvPr id="80" name="Object 79"/>
          <p:cNvGraphicFramePr>
            <a:graphicFrameLocks noChangeAspect="1"/>
          </p:cNvGraphicFramePr>
          <p:nvPr>
            <p:extLst/>
          </p:nvPr>
        </p:nvGraphicFramePr>
        <p:xfrm>
          <a:off x="6610350" y="1919288"/>
          <a:ext cx="2398713" cy="1204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403" name="Equation" r:id="rId5" imgW="1765300" imgH="889000" progId="Equation.DSMT4">
                  <p:embed/>
                </p:oleObj>
              </mc:Choice>
              <mc:Fallback>
                <p:oleObj name="Equation" r:id="rId5" imgW="1765300" imgH="889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610350" y="1919288"/>
                        <a:ext cx="2398713" cy="1204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" name="Object 85"/>
          <p:cNvGraphicFramePr>
            <a:graphicFrameLocks noChangeAspect="1"/>
          </p:cNvGraphicFramePr>
          <p:nvPr>
            <p:extLst/>
          </p:nvPr>
        </p:nvGraphicFramePr>
        <p:xfrm>
          <a:off x="6610695" y="5576302"/>
          <a:ext cx="16383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404" name="Equation" r:id="rId7" imgW="1206500" imgH="254000" progId="Equation.DSMT4">
                  <p:embed/>
                </p:oleObj>
              </mc:Choice>
              <mc:Fallback>
                <p:oleObj name="Equation" r:id="rId7" imgW="12065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610695" y="5576302"/>
                        <a:ext cx="1638300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TextBox 86"/>
          <p:cNvSpPr txBox="1"/>
          <p:nvPr/>
        </p:nvSpPr>
        <p:spPr>
          <a:xfrm>
            <a:off x="6463275" y="3083578"/>
            <a:ext cx="2800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Similarly for </a:t>
            </a:r>
            <a:r>
              <a:rPr lang="en-US" dirty="0">
                <a:latin typeface="CMU Bright Oblique"/>
                <a:cs typeface="CMU Bright Oblique"/>
              </a:rPr>
              <a:t>i</a:t>
            </a:r>
            <a:r>
              <a:rPr lang="en-US" baseline="-25000" dirty="0">
                <a:latin typeface="CMU Bright Oblique"/>
                <a:cs typeface="CMU Bright Oblique"/>
              </a:rPr>
              <a:t>t</a:t>
            </a:r>
            <a:r>
              <a:rPr lang="en-US" dirty="0">
                <a:latin typeface="CMU Bright Roman"/>
                <a:cs typeface="CMU Bright Roman"/>
              </a:rPr>
              <a:t>, </a:t>
            </a:r>
            <a:r>
              <a:rPr lang="en-US" dirty="0" err="1">
                <a:latin typeface="CMU Bright Oblique"/>
                <a:cs typeface="CMU Bright Oblique"/>
              </a:rPr>
              <a:t>o</a:t>
            </a:r>
            <a:r>
              <a:rPr lang="en-US" baseline="-25000" dirty="0" err="1">
                <a:latin typeface="CMU Bright Oblique"/>
                <a:cs typeface="CMU Bright Oblique"/>
              </a:rPr>
              <a:t>t</a:t>
            </a:r>
            <a:r>
              <a:rPr lang="en-US" baseline="-25000" dirty="0">
                <a:latin typeface="CMU Bright Oblique"/>
                <a:cs typeface="CMU Bright Oblique"/>
              </a:rPr>
              <a:t> </a:t>
            </a:r>
            <a:r>
              <a:rPr lang="en-US" dirty="0">
                <a:latin typeface="CMU Bright Oblique"/>
                <a:cs typeface="CMU Bright Oblique"/>
              </a:rPr>
              <a:t>(</a:t>
            </a:r>
            <a:r>
              <a:rPr lang="en-US" dirty="0">
                <a:latin typeface="CMU Bright Roman"/>
                <a:cs typeface="CMU Bright Roman"/>
              </a:rPr>
              <a:t>uses </a:t>
            </a:r>
            <a:r>
              <a:rPr lang="en-US" dirty="0" err="1">
                <a:solidFill>
                  <a:srgbClr val="00FF00"/>
                </a:solidFill>
                <a:latin typeface="CMU Bright Oblique"/>
                <a:cs typeface="CMU Bright Oblique"/>
              </a:rPr>
              <a:t>c</a:t>
            </a:r>
            <a:r>
              <a:rPr lang="en-US" baseline="-25000" dirty="0" err="1">
                <a:solidFill>
                  <a:srgbClr val="00FF00"/>
                </a:solidFill>
                <a:latin typeface="CMU Bright Oblique"/>
                <a:cs typeface="CMU Bright Oblique"/>
              </a:rPr>
              <a:t>t</a:t>
            </a:r>
            <a:r>
              <a:rPr lang="en-US" dirty="0">
                <a:latin typeface="CMU Bright Oblique"/>
                <a:cs typeface="CMU Bright Oblique"/>
              </a:rPr>
              <a:t>)</a:t>
            </a:r>
          </a:p>
        </p:txBody>
      </p:sp>
      <p:cxnSp>
        <p:nvCxnSpPr>
          <p:cNvPr id="64" name="Straight Arrow Connector 105"/>
          <p:cNvCxnSpPr>
            <a:stCxn id="66" idx="1"/>
            <a:endCxn id="41" idx="5"/>
          </p:cNvCxnSpPr>
          <p:nvPr/>
        </p:nvCxnSpPr>
        <p:spPr>
          <a:xfrm rot="16200000" flipV="1">
            <a:off x="2382111" y="2654321"/>
            <a:ext cx="898149" cy="1093949"/>
          </a:xfrm>
          <a:prstGeom prst="curvedConnector3">
            <a:avLst>
              <a:gd name="adj1" fmla="val 50000"/>
            </a:avLst>
          </a:prstGeom>
          <a:ln w="28575" cmpd="sng">
            <a:solidFill>
              <a:srgbClr val="008000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105"/>
          <p:cNvCxnSpPr>
            <a:stCxn id="66" idx="1"/>
            <a:endCxn id="43" idx="1"/>
          </p:cNvCxnSpPr>
          <p:nvPr/>
        </p:nvCxnSpPr>
        <p:spPr>
          <a:xfrm rot="16200000" flipH="1">
            <a:off x="2733344" y="4295185"/>
            <a:ext cx="1289630" cy="12700"/>
          </a:xfrm>
          <a:prstGeom prst="curvedConnector5">
            <a:avLst>
              <a:gd name="adj1" fmla="val -17726"/>
              <a:gd name="adj2" fmla="val -5262677"/>
              <a:gd name="adj3" fmla="val 69975"/>
            </a:avLst>
          </a:prstGeom>
          <a:ln w="28575" cmpd="sng">
            <a:solidFill>
              <a:srgbClr val="008000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105"/>
          <p:cNvCxnSpPr>
            <a:stCxn id="66" idx="7"/>
            <a:endCxn id="42" idx="3"/>
          </p:cNvCxnSpPr>
          <p:nvPr/>
        </p:nvCxnSpPr>
        <p:spPr>
          <a:xfrm rot="5400000" flipH="1" flipV="1">
            <a:off x="4246874" y="2259798"/>
            <a:ext cx="886167" cy="1894979"/>
          </a:xfrm>
          <a:prstGeom prst="curvedConnector3">
            <a:avLst>
              <a:gd name="adj1" fmla="val 50000"/>
            </a:avLst>
          </a:prstGeom>
          <a:ln w="28575" cmpd="sng">
            <a:solidFill>
              <a:srgbClr val="008000"/>
            </a:solidFill>
            <a:prstDash val="soli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411020" y="6490656"/>
            <a:ext cx="32438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latin typeface="CMU Bright Roman"/>
                <a:cs typeface="CMU Bright Roman"/>
              </a:rPr>
              <a:t>* </a:t>
            </a:r>
            <a:r>
              <a:rPr lang="en-US" dirty="0">
                <a:latin typeface="CMU Bright Roman"/>
                <a:cs typeface="CMU Bright Roman"/>
              </a:rPr>
              <a:t>Dashed line indicates time-lag</a:t>
            </a:r>
            <a:br>
              <a:rPr lang="en-US" dirty="0">
                <a:latin typeface="CMU Bright Roman"/>
                <a:cs typeface="CMU Bright Roman"/>
              </a:rPr>
            </a:b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939193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Peephole LSTM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Gates can only see the output from the previous time step, which is close to 0 if the output gate is closed. However, these gates control the CEC cell. 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Helped the LSTM learn better timing for the problems tested – Spike timing and Counting spike time delays</a:t>
            </a:r>
          </a:p>
          <a:p>
            <a:pPr marL="0" indent="0">
              <a:buNone/>
            </a:pPr>
            <a:endParaRPr lang="en-US" sz="2400" dirty="0">
              <a:latin typeface="CMU Bright Roman"/>
              <a:cs typeface="CMU Bright Roman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6398745"/>
            <a:ext cx="5554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Recurrent nets that time and count, Gers </a:t>
            </a:r>
            <a:r>
              <a:rPr lang="en-US" i="1" dirty="0">
                <a:latin typeface="CMU Bright Roman"/>
                <a:cs typeface="CMU Bright Roman"/>
                <a:hlinkClick r:id="rId3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3"/>
              </a:rPr>
              <a:t>.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, 2000</a:t>
            </a: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89870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Other minor variants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2042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Coupled Input and Forget Gate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5727917" y="2368589"/>
          <a:ext cx="2863850" cy="2824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404" name="Equation" r:id="rId3" imgW="2108200" imgH="2082800" progId="Equation.DSMT4">
                  <p:embed/>
                </p:oleObj>
              </mc:Choice>
              <mc:Fallback>
                <p:oleObj name="Equation" r:id="rId3" imgW="2108200" imgH="2082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27917" y="2368589"/>
                        <a:ext cx="2863850" cy="2824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5727917" y="1646238"/>
          <a:ext cx="1119188" cy="395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405" name="Equation" r:id="rId5" imgW="825500" imgH="292100" progId="Equation.DSMT4">
                  <p:embed/>
                </p:oleObj>
              </mc:Choice>
              <mc:Fallback>
                <p:oleObj name="Equation" r:id="rId5" imgW="825500" imgH="292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27917" y="1646238"/>
                        <a:ext cx="1119188" cy="395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3521675"/>
            <a:ext cx="8229600" cy="520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MU Bright Roman"/>
                <a:cs typeface="CMU Bright Roman"/>
              </a:rPr>
              <a:t>Full Gate Recurrence</a:t>
            </a:r>
          </a:p>
        </p:txBody>
      </p:sp>
    </p:spTree>
    <p:extLst>
      <p:ext uri="{BB962C8B-B14F-4D97-AF65-F5344CB8AC3E}">
        <p14:creationId xmlns:p14="http://schemas.microsoft.com/office/powerpoint/2010/main" val="2112214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Vanilla RNN Cell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8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277593" y="2534444"/>
            <a:ext cx="2571110" cy="1241365"/>
            <a:chOff x="3277593" y="2435812"/>
            <a:chExt cx="2571110" cy="1241365"/>
          </a:xfrm>
        </p:grpSpPr>
        <p:sp>
          <p:nvSpPr>
            <p:cNvPr id="32" name="Rectangle 31"/>
            <p:cNvSpPr/>
            <p:nvPr/>
          </p:nvSpPr>
          <p:spPr>
            <a:xfrm>
              <a:off x="4041634" y="2449058"/>
              <a:ext cx="1049363" cy="102330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311145" y="2718829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>
              <a:off x="4417083" y="2872886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Arrow Connector 61"/>
            <p:cNvCxnSpPr>
              <a:stCxn id="33" idx="6"/>
            </p:cNvCxnSpPr>
            <p:nvPr/>
          </p:nvCxnSpPr>
          <p:spPr>
            <a:xfrm>
              <a:off x="4826356" y="2976435"/>
              <a:ext cx="634532" cy="14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>
              <a:endCxn id="33" idx="1"/>
            </p:cNvCxnSpPr>
            <p:nvPr/>
          </p:nvCxnSpPr>
          <p:spPr>
            <a:xfrm>
              <a:off x="3696579" y="2631550"/>
              <a:ext cx="690017" cy="16273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>
              <a:endCxn id="33" idx="3"/>
            </p:cNvCxnSpPr>
            <p:nvPr/>
          </p:nvCxnSpPr>
          <p:spPr>
            <a:xfrm flipV="1">
              <a:off x="3696579" y="3158589"/>
              <a:ext cx="690017" cy="21424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TextBox 163"/>
            <p:cNvSpPr txBox="1"/>
            <p:nvPr/>
          </p:nvSpPr>
          <p:spPr>
            <a:xfrm>
              <a:off x="5460888" y="2805168"/>
              <a:ext cx="3878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 err="1">
                  <a:latin typeface="CMU Bright Roman"/>
                  <a:cs typeface="CMU Bright Roman"/>
                </a:rPr>
                <a:t>h</a:t>
              </a:r>
              <a:r>
                <a:rPr lang="en-US" sz="1600" i="1" baseline="-25000" dirty="0" err="1">
                  <a:latin typeface="CMU Bright Roman"/>
                  <a:cs typeface="CMU Bright Roman"/>
                </a:rPr>
                <a:t>t</a:t>
              </a:r>
              <a:endParaRPr lang="en-US" sz="1600" i="1" baseline="-25000" dirty="0">
                <a:latin typeface="CMU Bright Roman"/>
                <a:cs typeface="CMU Bright Roman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277593" y="2435812"/>
              <a:ext cx="505362" cy="12413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/>
              <a:r>
                <a:rPr lang="en-US" sz="1600" b="1" dirty="0">
                  <a:latin typeface="CMU Bright Roman"/>
                  <a:cs typeface="CMU Bright Roman"/>
                </a:rPr>
                <a:t> </a:t>
              </a:r>
              <a:r>
                <a:rPr lang="en-US" sz="1600" dirty="0" err="1">
                  <a:latin typeface="CMU Bright Roman"/>
                  <a:cs typeface="CMU Bright Roman"/>
                </a:rPr>
                <a:t>x</a:t>
              </a:r>
              <a:r>
                <a:rPr lang="en-US" sz="1600" i="1" baseline="-25000" dirty="0" err="1">
                  <a:latin typeface="CMU Bright Roman"/>
                  <a:cs typeface="CMU Bright Roman"/>
                </a:rPr>
                <a:t>t</a:t>
              </a:r>
              <a:endParaRPr lang="en-US" sz="1600" i="1" baseline="-25000" dirty="0">
                <a:latin typeface="CMU Bright Roman"/>
                <a:cs typeface="CMU Bright Roman"/>
              </a:endParaRPr>
            </a:p>
            <a:p>
              <a:pPr algn="just"/>
              <a:endParaRPr lang="en-US" sz="1600" i="1" dirty="0">
                <a:latin typeface="CMU Bright Roman"/>
                <a:cs typeface="CMU Bright Roman"/>
              </a:endParaRPr>
            </a:p>
            <a:p>
              <a:pPr algn="just"/>
              <a:endParaRPr lang="en-US" sz="1600" i="1" dirty="0">
                <a:latin typeface="CMU Bright Roman"/>
                <a:cs typeface="CMU Bright Roman"/>
              </a:endParaRPr>
            </a:p>
            <a:p>
              <a:pPr algn="just"/>
              <a:r>
                <a:rPr lang="en-US" sz="1600" i="1" dirty="0">
                  <a:latin typeface="CMU Bright Roman"/>
                  <a:cs typeface="CMU Bright Roman"/>
                </a:rPr>
                <a:t>h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t-1</a:t>
              </a:r>
            </a:p>
            <a:p>
              <a:pPr algn="just"/>
              <a:endParaRPr lang="en-US" sz="1600" i="1" baseline="-25000" dirty="0">
                <a:latin typeface="CMU Bright Roman"/>
                <a:cs typeface="CMU Bright Roman"/>
              </a:endParaRPr>
            </a:p>
          </p:txBody>
        </p:sp>
      </p:grp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96" name="Equation" r:id="rId4" imgW="152400" imgH="241300" progId="Equation.DSMT4">
                  <p:embed/>
                </p:oleObj>
              </mc:Choice>
              <mc:Fallback>
                <p:oleObj name="Equation" r:id="rId4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97" name="Equation" r:id="rId6" imgW="152400" imgH="241300" progId="Equation.DSMT4">
                  <p:embed/>
                </p:oleObj>
              </mc:Choice>
              <mc:Fallback>
                <p:oleObj name="Equation" r:id="rId6" imgW="1524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163888" y="4117975"/>
          <a:ext cx="2801937" cy="115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98" name="Equation" r:id="rId7" imgW="1816100" imgH="749300" progId="Equation.DSMT4">
                  <p:embed/>
                </p:oleObj>
              </mc:Choice>
              <mc:Fallback>
                <p:oleObj name="Equation" r:id="rId7" imgW="1816100" imgH="749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63888" y="4117975"/>
                        <a:ext cx="2801937" cy="1155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3926520" y="2527708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</p:spTree>
    <p:extLst>
      <p:ext uri="{BB962C8B-B14F-4D97-AF65-F5344CB8AC3E}">
        <p14:creationId xmlns:p14="http://schemas.microsoft.com/office/powerpoint/2010/main" val="37733393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LSTM: A Search Space Odyssey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Tested the following variants, using Peephole LSTM as standard: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latin typeface="CMU Bright Roman"/>
                <a:cs typeface="CMU Bright Roman"/>
              </a:rPr>
              <a:t>No Input Gate (NIG)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latin typeface="CMU Bright Roman"/>
                <a:cs typeface="CMU Bright Roman"/>
              </a:rPr>
              <a:t>No Forget Gate (NFG)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latin typeface="CMU Bright Roman"/>
                <a:cs typeface="CMU Bright Roman"/>
              </a:rPr>
              <a:t>No Output Gate (NOG)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latin typeface="CMU Bright Roman"/>
                <a:cs typeface="CMU Bright Roman"/>
              </a:rPr>
              <a:t>No Input Activation Function (NIAF)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latin typeface="CMU Bright Roman"/>
                <a:cs typeface="CMU Bright Roman"/>
              </a:rPr>
              <a:t>No Output Activation Function (NOAF)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latin typeface="CMU Bright Roman"/>
                <a:cs typeface="CMU Bright Roman"/>
              </a:rPr>
              <a:t>No Peepholes (NP)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latin typeface="CMU Bright Roman"/>
                <a:cs typeface="CMU Bright Roman"/>
              </a:rPr>
              <a:t>Coupled Input and Forget Gate (CIFG)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>
                <a:latin typeface="CMU Bright Roman"/>
                <a:cs typeface="CMU Bright Roman"/>
              </a:rPr>
              <a:t>Full Gate Recurrence (FGR)</a:t>
            </a:r>
          </a:p>
          <a:p>
            <a:pPr marL="400050"/>
            <a:r>
              <a:rPr lang="en-US" sz="2400" dirty="0">
                <a:latin typeface="CMU Bright Roman"/>
                <a:cs typeface="CMU Bright Roman"/>
              </a:rPr>
              <a:t>On the tasks of:</a:t>
            </a:r>
          </a:p>
          <a:p>
            <a:pPr marL="800100" lvl="1"/>
            <a:r>
              <a:rPr lang="en-US" sz="2000" dirty="0" err="1">
                <a:latin typeface="CMU Bright Roman"/>
                <a:cs typeface="CMU Bright Roman"/>
              </a:rPr>
              <a:t>Timit</a:t>
            </a:r>
            <a:r>
              <a:rPr lang="en-US" sz="2000" dirty="0">
                <a:latin typeface="CMU Bright Roman"/>
                <a:cs typeface="CMU Bright Roman"/>
              </a:rPr>
              <a:t> Speech Recognition: Audio frame to 1 of 61 phonemes</a:t>
            </a:r>
          </a:p>
          <a:p>
            <a:pPr marL="800100" lvl="1"/>
            <a:r>
              <a:rPr lang="en-US" sz="2000" dirty="0">
                <a:latin typeface="CMU Bright Roman"/>
                <a:cs typeface="CMU Bright Roman"/>
              </a:rPr>
              <a:t>IAM Online Handwriting Recognition: Sketch to characters</a:t>
            </a:r>
          </a:p>
          <a:p>
            <a:pPr marL="800100" lvl="1"/>
            <a:r>
              <a:rPr lang="en-US" sz="2000" dirty="0">
                <a:latin typeface="CMU Bright Roman"/>
                <a:cs typeface="CMU Bright Roman"/>
              </a:rPr>
              <a:t>JSB Chorales: Next-step music frame prediction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6398745"/>
            <a:ext cx="522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LSTM: A Search Space Odyssey, Greff </a:t>
            </a:r>
            <a:r>
              <a:rPr lang="en-US" i="1" dirty="0">
                <a:latin typeface="CMU Bright Roman"/>
                <a:cs typeface="CMU Bright Roman"/>
                <a:hlinkClick r:id="rId2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., 2015</a:t>
            </a: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2088618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LSTM: A Search Space Odyssey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The standard LSTM performed reasonably well on multiple datasets and none of the modifications significantly improved the performance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Coupling gates and removing peephole connections simplified the LSTM without hurting performance much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The forget gate and output activation are crucial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Found interaction between learning rate and network size to be minimal – indicates calibration can be done using a small network first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6398745"/>
            <a:ext cx="522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3"/>
              </a:rPr>
              <a:t>LSTM: A Search Space Odyssey, Greff </a:t>
            </a:r>
            <a:r>
              <a:rPr lang="en-US" i="1" dirty="0">
                <a:latin typeface="CMU Bright Roman"/>
                <a:cs typeface="CMU Bright Roman"/>
                <a:hlinkClick r:id="rId3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3"/>
              </a:rPr>
              <a:t>., 2015</a:t>
            </a: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640746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Gated Recurrent Unit (GRU)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A very simplified version of the LSTM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Merges forget and input gate into a single ‘update’ gate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Merges cell and hidden state</a:t>
            </a:r>
          </a:p>
          <a:p>
            <a:pPr lvl="1"/>
            <a:endParaRPr lang="en-US" sz="20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Has fewer parameters than an LSTM and has been shown to outperform LSTM on some tasks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6223980"/>
            <a:ext cx="6652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Learning Phrase Representations using RNN Encoder-Decoder for </a:t>
            </a:r>
            <a:br>
              <a:rPr lang="en-US" dirty="0">
                <a:latin typeface="CMU Bright Roman"/>
                <a:cs typeface="CMU Bright Roman"/>
                <a:hlinkClick r:id="rId2"/>
              </a:rPr>
            </a:br>
            <a:r>
              <a:rPr lang="en-US" dirty="0">
                <a:latin typeface="CMU Bright Roman"/>
                <a:cs typeface="CMU Bright Roman"/>
                <a:hlinkClick r:id="rId2"/>
              </a:rPr>
              <a:t>Statistical Machine Translation, Cho </a:t>
            </a:r>
            <a:r>
              <a:rPr lang="en-US" i="1" dirty="0">
                <a:latin typeface="CMU Bright Roman"/>
                <a:cs typeface="CMU Bright Roman"/>
                <a:hlinkClick r:id="rId2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., 2014</a:t>
            </a: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585176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966706" y="2240569"/>
            <a:ext cx="4419609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GRU</a:t>
            </a:r>
          </a:p>
        </p:txBody>
      </p:sp>
      <p:sp>
        <p:nvSpPr>
          <p:cNvPr id="42" name="Oval 41"/>
          <p:cNvSpPr/>
          <p:nvPr/>
        </p:nvSpPr>
        <p:spPr>
          <a:xfrm>
            <a:off x="4111137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z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163572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r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2894468" y="357195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Oval 50"/>
          <p:cNvSpPr/>
          <p:nvPr/>
        </p:nvSpPr>
        <p:spPr>
          <a:xfrm>
            <a:off x="4229974" y="3690788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53" name="Straight Arrow Connector 52"/>
          <p:cNvCxnSpPr>
            <a:stCxn id="42" idx="4"/>
          </p:cNvCxnSpPr>
          <p:nvPr/>
        </p:nvCxnSpPr>
        <p:spPr>
          <a:xfrm>
            <a:off x="4368743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51" idx="2"/>
          </p:cNvCxnSpPr>
          <p:nvPr/>
        </p:nvCxnSpPr>
        <p:spPr>
          <a:xfrm>
            <a:off x="3409679" y="3829557"/>
            <a:ext cx="820295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1" idx="6"/>
            <a:endCxn id="164" idx="1"/>
          </p:cNvCxnSpPr>
          <p:nvPr/>
        </p:nvCxnSpPr>
        <p:spPr>
          <a:xfrm>
            <a:off x="4507511" y="3829557"/>
            <a:ext cx="1252684" cy="13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43" idx="0"/>
            <a:endCxn id="91" idx="4"/>
          </p:cNvCxnSpPr>
          <p:nvPr/>
        </p:nvCxnSpPr>
        <p:spPr>
          <a:xfrm flipV="1">
            <a:off x="1893334" y="4314540"/>
            <a:ext cx="0" cy="55000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74" idx="3"/>
            <a:endCxn id="91" idx="2"/>
          </p:cNvCxnSpPr>
          <p:nvPr/>
        </p:nvCxnSpPr>
        <p:spPr>
          <a:xfrm flipV="1">
            <a:off x="827060" y="4175772"/>
            <a:ext cx="927505" cy="222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4547259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4026485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207548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163572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0" name="TextBox 159"/>
          <p:cNvSpPr txBox="1"/>
          <p:nvPr/>
        </p:nvSpPr>
        <p:spPr>
          <a:xfrm>
            <a:off x="3030511" y="2406895"/>
            <a:ext cx="10310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Update Gate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2164634" y="4995637"/>
            <a:ext cx="916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Reset Gate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5760195" y="3660419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83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1426653" y="591103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3841463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21698" y="3926650"/>
            <a:ext cx="50536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376544" y="3262904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708469" y="2161189"/>
            <a:ext cx="4877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z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22482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754565" y="4037003"/>
            <a:ext cx="277537" cy="277537"/>
            <a:chOff x="5837261" y="3846666"/>
            <a:chExt cx="277537" cy="277537"/>
          </a:xfrm>
        </p:grpSpPr>
        <p:sp>
          <p:nvSpPr>
            <p:cNvPr id="91" name="Oval 90"/>
            <p:cNvSpPr/>
            <p:nvPr/>
          </p:nvSpPr>
          <p:spPr>
            <a:xfrm>
              <a:off x="5837261" y="3846666"/>
              <a:ext cx="277537" cy="277537"/>
            </a:xfrm>
            <a:prstGeom prst="ellipse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5912533" y="3914710"/>
              <a:ext cx="131882" cy="133686"/>
              <a:chOff x="7787230" y="1641491"/>
              <a:chExt cx="131882" cy="133686"/>
            </a:xfrm>
          </p:grpSpPr>
          <p:cxnSp>
            <p:nvCxnSpPr>
              <p:cNvPr id="93" name="Straight Connector 92"/>
              <p:cNvCxnSpPr>
                <a:cxnSpLocks noChangeAspect="1"/>
              </p:cNvCxnSpPr>
              <p:nvPr/>
            </p:nvCxnSpPr>
            <p:spPr>
              <a:xfrm>
                <a:off x="7787230" y="1641491"/>
                <a:ext cx="129236" cy="13105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>
                <a:cxnSpLocks noChangeAspect="1"/>
              </p:cNvCxnSpPr>
              <p:nvPr/>
            </p:nvCxnSpPr>
            <p:spPr>
              <a:xfrm flipH="1">
                <a:off x="7789876" y="1644119"/>
                <a:ext cx="129236" cy="13105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5" name="TextBox 94"/>
          <p:cNvSpPr txBox="1"/>
          <p:nvPr/>
        </p:nvSpPr>
        <p:spPr>
          <a:xfrm>
            <a:off x="321698" y="3235387"/>
            <a:ext cx="4306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cxnSp>
        <p:nvCxnSpPr>
          <p:cNvPr id="96" name="Straight Arrow Connector 95"/>
          <p:cNvCxnSpPr>
            <a:stCxn id="95" idx="3"/>
            <a:endCxn id="44" idx="1"/>
          </p:cNvCxnSpPr>
          <p:nvPr/>
        </p:nvCxnSpPr>
        <p:spPr>
          <a:xfrm>
            <a:off x="752397" y="3404664"/>
            <a:ext cx="2217522" cy="24273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91" idx="6"/>
            <a:endCxn id="44" idx="3"/>
          </p:cNvCxnSpPr>
          <p:nvPr/>
        </p:nvCxnSpPr>
        <p:spPr>
          <a:xfrm flipV="1">
            <a:off x="2032102" y="4011711"/>
            <a:ext cx="937817" cy="1640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3380794" y="3449632"/>
            <a:ext cx="4455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h’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4473491" y="1684767"/>
            <a:ext cx="703807" cy="2063921"/>
          </a:xfrm>
          <a:custGeom>
            <a:avLst/>
            <a:gdLst>
              <a:gd name="connsiteX0" fmla="*/ 374208 w 703807"/>
              <a:gd name="connsiteY0" fmla="*/ 0 h 2063921"/>
              <a:gd name="connsiteX1" fmla="*/ 691718 w 703807"/>
              <a:gd name="connsiteY1" fmla="*/ 1043301 h 2063921"/>
              <a:gd name="connsiteX2" fmla="*/ 0 w 703807"/>
              <a:gd name="connsiteY2" fmla="*/ 2063921 h 2063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3807" h="2063921">
                <a:moveTo>
                  <a:pt x="374208" y="0"/>
                </a:moveTo>
                <a:cubicBezTo>
                  <a:pt x="564147" y="349657"/>
                  <a:pt x="754086" y="699314"/>
                  <a:pt x="691718" y="1043301"/>
                </a:cubicBezTo>
                <a:cubicBezTo>
                  <a:pt x="629350" y="1387288"/>
                  <a:pt x="0" y="2063921"/>
                  <a:pt x="0" y="2063921"/>
                </a:cubicBezTo>
              </a:path>
            </a:pathLst>
          </a:custGeom>
          <a:ln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0" name="Object 99"/>
          <p:cNvGraphicFramePr>
            <a:graphicFrameLocks noChangeAspect="1"/>
          </p:cNvGraphicFramePr>
          <p:nvPr>
            <p:extLst/>
          </p:nvPr>
        </p:nvGraphicFramePr>
        <p:xfrm>
          <a:off x="6316663" y="1831519"/>
          <a:ext cx="2328862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472" name="Equation" r:id="rId3" imgW="1714500" imgH="609600" progId="Equation.DSMT4">
                  <p:embed/>
                </p:oleObj>
              </mc:Choice>
              <mc:Fallback>
                <p:oleObj name="Equation" r:id="rId3" imgW="17145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16663" y="1831519"/>
                        <a:ext cx="2328862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" name="Object 100"/>
          <p:cNvGraphicFramePr>
            <a:graphicFrameLocks noChangeAspect="1"/>
          </p:cNvGraphicFramePr>
          <p:nvPr>
            <p:extLst/>
          </p:nvPr>
        </p:nvGraphicFramePr>
        <p:xfrm>
          <a:off x="6298953" y="5307914"/>
          <a:ext cx="2760663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473" name="Equation" r:id="rId5" imgW="2032000" imgH="254000" progId="Equation.DSMT4">
                  <p:embed/>
                </p:oleObj>
              </mc:Choice>
              <mc:Fallback>
                <p:oleObj name="Equation" r:id="rId5" imgW="20320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98953" y="5307914"/>
                        <a:ext cx="2760663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" name="Object 101"/>
          <p:cNvGraphicFramePr>
            <a:graphicFrameLocks noChangeAspect="1"/>
          </p:cNvGraphicFramePr>
          <p:nvPr>
            <p:extLst/>
          </p:nvPr>
        </p:nvGraphicFramePr>
        <p:xfrm>
          <a:off x="6316416" y="4111169"/>
          <a:ext cx="2363787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474" name="Equation" r:id="rId7" imgW="1739900" imgH="609600" progId="Equation.DSMT4">
                  <p:embed/>
                </p:oleObj>
              </mc:Choice>
              <mc:Fallback>
                <p:oleObj name="Equation" r:id="rId7" imgW="17399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16416" y="4111169"/>
                        <a:ext cx="2363787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" name="Object 102"/>
          <p:cNvGraphicFramePr>
            <a:graphicFrameLocks noChangeAspect="1"/>
          </p:cNvGraphicFramePr>
          <p:nvPr>
            <p:extLst/>
          </p:nvPr>
        </p:nvGraphicFramePr>
        <p:xfrm>
          <a:off x="6298953" y="3024740"/>
          <a:ext cx="238125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475" name="Equation" r:id="rId9" imgW="1752600" imgH="558800" progId="Equation.DSMT4">
                  <p:embed/>
                </p:oleObj>
              </mc:Choice>
              <mc:Fallback>
                <p:oleObj name="Equation" r:id="rId9" imgW="17526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98953" y="3024740"/>
                        <a:ext cx="2381250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83190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966706" y="2240569"/>
            <a:ext cx="4419609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GRU</a:t>
            </a:r>
          </a:p>
        </p:txBody>
      </p:sp>
      <p:sp>
        <p:nvSpPr>
          <p:cNvPr id="43" name="Oval 42"/>
          <p:cNvSpPr/>
          <p:nvPr/>
        </p:nvSpPr>
        <p:spPr>
          <a:xfrm>
            <a:off x="163572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r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85" name="Straight Arrow Connector 84"/>
          <p:cNvCxnSpPr>
            <a:stCxn id="43" idx="0"/>
          </p:cNvCxnSpPr>
          <p:nvPr/>
        </p:nvCxnSpPr>
        <p:spPr>
          <a:xfrm flipV="1">
            <a:off x="1893334" y="4314540"/>
            <a:ext cx="0" cy="55000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207548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163572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1" name="TextBox 160"/>
          <p:cNvSpPr txBox="1"/>
          <p:nvPr/>
        </p:nvSpPr>
        <p:spPr>
          <a:xfrm>
            <a:off x="2164634" y="4995637"/>
            <a:ext cx="916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Reset Gate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84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1426653" y="591103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22482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6316663" y="1831519"/>
          <a:ext cx="2328862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0" name="Equation" r:id="rId3" imgW="1714500" imgH="609600" progId="Equation.DSMT4">
                  <p:embed/>
                </p:oleObj>
              </mc:Choice>
              <mc:Fallback>
                <p:oleObj name="Equation" r:id="rId3" imgW="17145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16663" y="1831519"/>
                        <a:ext cx="2328862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8451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966706" y="2240569"/>
            <a:ext cx="4419609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GRU</a:t>
            </a:r>
          </a:p>
        </p:txBody>
      </p:sp>
      <p:sp>
        <p:nvSpPr>
          <p:cNvPr id="43" name="Oval 42"/>
          <p:cNvSpPr/>
          <p:nvPr/>
        </p:nvSpPr>
        <p:spPr>
          <a:xfrm>
            <a:off x="163572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r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2894468" y="357195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3" name="Straight Arrow Connector 72"/>
          <p:cNvCxnSpPr>
            <a:stCxn id="44" idx="6"/>
          </p:cNvCxnSpPr>
          <p:nvPr/>
        </p:nvCxnSpPr>
        <p:spPr>
          <a:xfrm>
            <a:off x="3409679" y="3829557"/>
            <a:ext cx="820295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43" idx="0"/>
            <a:endCxn id="91" idx="4"/>
          </p:cNvCxnSpPr>
          <p:nvPr/>
        </p:nvCxnSpPr>
        <p:spPr>
          <a:xfrm flipV="1">
            <a:off x="1893334" y="4314540"/>
            <a:ext cx="0" cy="55000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74" idx="3"/>
            <a:endCxn id="91" idx="2"/>
          </p:cNvCxnSpPr>
          <p:nvPr/>
        </p:nvCxnSpPr>
        <p:spPr>
          <a:xfrm flipV="1">
            <a:off x="827060" y="4175772"/>
            <a:ext cx="927505" cy="222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207548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163572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1" name="TextBox 160"/>
          <p:cNvSpPr txBox="1"/>
          <p:nvPr/>
        </p:nvSpPr>
        <p:spPr>
          <a:xfrm>
            <a:off x="2164634" y="4995637"/>
            <a:ext cx="916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Reset Gate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85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1426653" y="591103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21698" y="3926650"/>
            <a:ext cx="50536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376544" y="3262904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22482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754565" y="4037003"/>
            <a:ext cx="277537" cy="277537"/>
            <a:chOff x="5837261" y="3846666"/>
            <a:chExt cx="277537" cy="277537"/>
          </a:xfrm>
        </p:grpSpPr>
        <p:sp>
          <p:nvSpPr>
            <p:cNvPr id="91" name="Oval 90"/>
            <p:cNvSpPr/>
            <p:nvPr/>
          </p:nvSpPr>
          <p:spPr>
            <a:xfrm>
              <a:off x="5837261" y="3846666"/>
              <a:ext cx="277537" cy="277537"/>
            </a:xfrm>
            <a:prstGeom prst="ellipse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5912533" y="3914710"/>
              <a:ext cx="131882" cy="133686"/>
              <a:chOff x="7787230" y="1641491"/>
              <a:chExt cx="131882" cy="133686"/>
            </a:xfrm>
          </p:grpSpPr>
          <p:cxnSp>
            <p:nvCxnSpPr>
              <p:cNvPr id="93" name="Straight Connector 92"/>
              <p:cNvCxnSpPr>
                <a:cxnSpLocks noChangeAspect="1"/>
              </p:cNvCxnSpPr>
              <p:nvPr/>
            </p:nvCxnSpPr>
            <p:spPr>
              <a:xfrm>
                <a:off x="7787230" y="1641491"/>
                <a:ext cx="129236" cy="13105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>
                <a:cxnSpLocks noChangeAspect="1"/>
              </p:cNvCxnSpPr>
              <p:nvPr/>
            </p:nvCxnSpPr>
            <p:spPr>
              <a:xfrm flipH="1">
                <a:off x="7789876" y="1644119"/>
                <a:ext cx="129236" cy="13105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5" name="TextBox 94"/>
          <p:cNvSpPr txBox="1"/>
          <p:nvPr/>
        </p:nvSpPr>
        <p:spPr>
          <a:xfrm>
            <a:off x="321698" y="3235387"/>
            <a:ext cx="4306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cxnSp>
        <p:nvCxnSpPr>
          <p:cNvPr id="96" name="Straight Arrow Connector 95"/>
          <p:cNvCxnSpPr>
            <a:stCxn id="95" idx="3"/>
            <a:endCxn id="44" idx="1"/>
          </p:cNvCxnSpPr>
          <p:nvPr/>
        </p:nvCxnSpPr>
        <p:spPr>
          <a:xfrm>
            <a:off x="752397" y="3404664"/>
            <a:ext cx="2217522" cy="24273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91" idx="6"/>
            <a:endCxn id="44" idx="3"/>
          </p:cNvCxnSpPr>
          <p:nvPr/>
        </p:nvCxnSpPr>
        <p:spPr>
          <a:xfrm flipV="1">
            <a:off x="2032102" y="4011711"/>
            <a:ext cx="937817" cy="1640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3380794" y="3449632"/>
            <a:ext cx="4455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h’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graphicFrame>
        <p:nvGraphicFramePr>
          <p:cNvPr id="50" name="Object 49"/>
          <p:cNvGraphicFramePr>
            <a:graphicFrameLocks noChangeAspect="1"/>
          </p:cNvGraphicFramePr>
          <p:nvPr>
            <p:extLst/>
          </p:nvPr>
        </p:nvGraphicFramePr>
        <p:xfrm>
          <a:off x="6316663" y="1831519"/>
          <a:ext cx="2328862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76" name="Equation" r:id="rId3" imgW="1714500" imgH="609600" progId="Equation.DSMT4">
                  <p:embed/>
                </p:oleObj>
              </mc:Choice>
              <mc:Fallback>
                <p:oleObj name="Equation" r:id="rId3" imgW="17145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16663" y="1831519"/>
                        <a:ext cx="2328862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" name="Object 55"/>
          <p:cNvGraphicFramePr>
            <a:graphicFrameLocks noChangeAspect="1"/>
          </p:cNvGraphicFramePr>
          <p:nvPr>
            <p:extLst/>
          </p:nvPr>
        </p:nvGraphicFramePr>
        <p:xfrm>
          <a:off x="6298953" y="3024740"/>
          <a:ext cx="238125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77" name="Equation" r:id="rId5" imgW="1752600" imgH="558800" progId="Equation.DSMT4">
                  <p:embed/>
                </p:oleObj>
              </mc:Choice>
              <mc:Fallback>
                <p:oleObj name="Equation" r:id="rId5" imgW="17526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98953" y="3024740"/>
                        <a:ext cx="2381250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340719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966706" y="2240569"/>
            <a:ext cx="4419609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GRU</a:t>
            </a:r>
          </a:p>
        </p:txBody>
      </p:sp>
      <p:sp>
        <p:nvSpPr>
          <p:cNvPr id="42" name="Oval 41"/>
          <p:cNvSpPr/>
          <p:nvPr/>
        </p:nvSpPr>
        <p:spPr>
          <a:xfrm>
            <a:off x="4111137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z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163572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r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2894468" y="357195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3" name="Straight Arrow Connector 52"/>
          <p:cNvCxnSpPr>
            <a:stCxn id="42" idx="4"/>
          </p:cNvCxnSpPr>
          <p:nvPr/>
        </p:nvCxnSpPr>
        <p:spPr>
          <a:xfrm>
            <a:off x="4368743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</p:cNvCxnSpPr>
          <p:nvPr/>
        </p:nvCxnSpPr>
        <p:spPr>
          <a:xfrm>
            <a:off x="3409679" y="3829557"/>
            <a:ext cx="820295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43" idx="0"/>
            <a:endCxn id="91" idx="4"/>
          </p:cNvCxnSpPr>
          <p:nvPr/>
        </p:nvCxnSpPr>
        <p:spPr>
          <a:xfrm flipV="1">
            <a:off x="1893334" y="4314540"/>
            <a:ext cx="0" cy="55000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74" idx="3"/>
            <a:endCxn id="91" idx="2"/>
          </p:cNvCxnSpPr>
          <p:nvPr/>
        </p:nvCxnSpPr>
        <p:spPr>
          <a:xfrm flipV="1">
            <a:off x="827060" y="4175772"/>
            <a:ext cx="927505" cy="222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4547259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4026485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207548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163572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0" name="TextBox 159"/>
          <p:cNvSpPr txBox="1"/>
          <p:nvPr/>
        </p:nvSpPr>
        <p:spPr>
          <a:xfrm>
            <a:off x="3030511" y="2406895"/>
            <a:ext cx="10310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Update Gate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2164634" y="4995637"/>
            <a:ext cx="916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Reset Gate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86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1426653" y="591103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3841463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21698" y="3926650"/>
            <a:ext cx="50536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376544" y="3262904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708469" y="2161189"/>
            <a:ext cx="4877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z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22482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754565" y="4037003"/>
            <a:ext cx="277537" cy="277537"/>
            <a:chOff x="5837261" y="3846666"/>
            <a:chExt cx="277537" cy="277537"/>
          </a:xfrm>
        </p:grpSpPr>
        <p:sp>
          <p:nvSpPr>
            <p:cNvPr id="91" name="Oval 90"/>
            <p:cNvSpPr/>
            <p:nvPr/>
          </p:nvSpPr>
          <p:spPr>
            <a:xfrm>
              <a:off x="5837261" y="3846666"/>
              <a:ext cx="277537" cy="277537"/>
            </a:xfrm>
            <a:prstGeom prst="ellipse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5912533" y="3914710"/>
              <a:ext cx="131882" cy="133686"/>
              <a:chOff x="7787230" y="1641491"/>
              <a:chExt cx="131882" cy="133686"/>
            </a:xfrm>
          </p:grpSpPr>
          <p:cxnSp>
            <p:nvCxnSpPr>
              <p:cNvPr id="93" name="Straight Connector 92"/>
              <p:cNvCxnSpPr>
                <a:cxnSpLocks noChangeAspect="1"/>
              </p:cNvCxnSpPr>
              <p:nvPr/>
            </p:nvCxnSpPr>
            <p:spPr>
              <a:xfrm>
                <a:off x="7787230" y="1641491"/>
                <a:ext cx="129236" cy="13105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>
                <a:cxnSpLocks noChangeAspect="1"/>
              </p:cNvCxnSpPr>
              <p:nvPr/>
            </p:nvCxnSpPr>
            <p:spPr>
              <a:xfrm flipH="1">
                <a:off x="7789876" y="1644119"/>
                <a:ext cx="129236" cy="13105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5" name="TextBox 94"/>
          <p:cNvSpPr txBox="1"/>
          <p:nvPr/>
        </p:nvSpPr>
        <p:spPr>
          <a:xfrm>
            <a:off x="321698" y="3235387"/>
            <a:ext cx="4306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cxnSp>
        <p:nvCxnSpPr>
          <p:cNvPr id="96" name="Straight Arrow Connector 95"/>
          <p:cNvCxnSpPr>
            <a:stCxn id="95" idx="3"/>
            <a:endCxn id="44" idx="1"/>
          </p:cNvCxnSpPr>
          <p:nvPr/>
        </p:nvCxnSpPr>
        <p:spPr>
          <a:xfrm>
            <a:off x="752397" y="3404664"/>
            <a:ext cx="2217522" cy="24273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91" idx="6"/>
            <a:endCxn id="44" idx="3"/>
          </p:cNvCxnSpPr>
          <p:nvPr/>
        </p:nvCxnSpPr>
        <p:spPr>
          <a:xfrm flipV="1">
            <a:off x="2032102" y="4011711"/>
            <a:ext cx="937817" cy="1640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3380794" y="3449632"/>
            <a:ext cx="4455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h’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graphicFrame>
        <p:nvGraphicFramePr>
          <p:cNvPr id="49" name="Object 48"/>
          <p:cNvGraphicFramePr>
            <a:graphicFrameLocks noChangeAspect="1"/>
          </p:cNvGraphicFramePr>
          <p:nvPr>
            <p:extLst/>
          </p:nvPr>
        </p:nvGraphicFramePr>
        <p:xfrm>
          <a:off x="6316663" y="1831519"/>
          <a:ext cx="2328862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22" name="Equation" r:id="rId3" imgW="1714500" imgH="609600" progId="Equation.DSMT4">
                  <p:embed/>
                </p:oleObj>
              </mc:Choice>
              <mc:Fallback>
                <p:oleObj name="Equation" r:id="rId3" imgW="17145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16663" y="1831519"/>
                        <a:ext cx="2328862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Object 49"/>
          <p:cNvGraphicFramePr>
            <a:graphicFrameLocks noChangeAspect="1"/>
          </p:cNvGraphicFramePr>
          <p:nvPr>
            <p:extLst/>
          </p:nvPr>
        </p:nvGraphicFramePr>
        <p:xfrm>
          <a:off x="6316416" y="4111169"/>
          <a:ext cx="2363787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23" name="Equation" r:id="rId5" imgW="1739900" imgH="609600" progId="Equation.DSMT4">
                  <p:embed/>
                </p:oleObj>
              </mc:Choice>
              <mc:Fallback>
                <p:oleObj name="Equation" r:id="rId5" imgW="17399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16416" y="4111169"/>
                        <a:ext cx="2363787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" name="Object 53"/>
          <p:cNvGraphicFramePr>
            <a:graphicFrameLocks noChangeAspect="1"/>
          </p:cNvGraphicFramePr>
          <p:nvPr>
            <p:extLst/>
          </p:nvPr>
        </p:nvGraphicFramePr>
        <p:xfrm>
          <a:off x="6298953" y="3024740"/>
          <a:ext cx="238125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24" name="Equation" r:id="rId7" imgW="1752600" imgH="558800" progId="Equation.DSMT4">
                  <p:embed/>
                </p:oleObj>
              </mc:Choice>
              <mc:Fallback>
                <p:oleObj name="Equation" r:id="rId7" imgW="17526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298953" y="3024740"/>
                        <a:ext cx="2381250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068650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966706" y="2240569"/>
            <a:ext cx="4419609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GRU</a:t>
            </a:r>
          </a:p>
        </p:txBody>
      </p:sp>
      <p:sp>
        <p:nvSpPr>
          <p:cNvPr id="42" name="Oval 41"/>
          <p:cNvSpPr/>
          <p:nvPr/>
        </p:nvSpPr>
        <p:spPr>
          <a:xfrm>
            <a:off x="4111137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z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163572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r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2894468" y="357195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Oval 50"/>
          <p:cNvSpPr/>
          <p:nvPr/>
        </p:nvSpPr>
        <p:spPr>
          <a:xfrm>
            <a:off x="4229974" y="3690788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53" name="Straight Arrow Connector 52"/>
          <p:cNvCxnSpPr>
            <a:stCxn id="42" idx="4"/>
          </p:cNvCxnSpPr>
          <p:nvPr/>
        </p:nvCxnSpPr>
        <p:spPr>
          <a:xfrm>
            <a:off x="4368743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51" idx="2"/>
          </p:cNvCxnSpPr>
          <p:nvPr/>
        </p:nvCxnSpPr>
        <p:spPr>
          <a:xfrm>
            <a:off x="3409679" y="3829557"/>
            <a:ext cx="820295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1" idx="6"/>
            <a:endCxn id="164" idx="1"/>
          </p:cNvCxnSpPr>
          <p:nvPr/>
        </p:nvCxnSpPr>
        <p:spPr>
          <a:xfrm>
            <a:off x="4507511" y="3829557"/>
            <a:ext cx="1252684" cy="13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43" idx="0"/>
            <a:endCxn id="91" idx="4"/>
          </p:cNvCxnSpPr>
          <p:nvPr/>
        </p:nvCxnSpPr>
        <p:spPr>
          <a:xfrm flipV="1">
            <a:off x="1893334" y="4314540"/>
            <a:ext cx="0" cy="55000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74" idx="3"/>
            <a:endCxn id="91" idx="2"/>
          </p:cNvCxnSpPr>
          <p:nvPr/>
        </p:nvCxnSpPr>
        <p:spPr>
          <a:xfrm flipV="1">
            <a:off x="827060" y="4175772"/>
            <a:ext cx="927505" cy="222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4547259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4026485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207548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163572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0" name="TextBox 159"/>
          <p:cNvSpPr txBox="1"/>
          <p:nvPr/>
        </p:nvSpPr>
        <p:spPr>
          <a:xfrm>
            <a:off x="3030511" y="2406895"/>
            <a:ext cx="10310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Update Gate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2164634" y="4995637"/>
            <a:ext cx="916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Reset Gate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5760195" y="3660419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87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1426653" y="591103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3841463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21698" y="3926650"/>
            <a:ext cx="50536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376544" y="3262904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708469" y="2161189"/>
            <a:ext cx="4877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z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22482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aphicFrame>
        <p:nvGraphicFramePr>
          <p:cNvPr id="80" name="Object 79"/>
          <p:cNvGraphicFramePr>
            <a:graphicFrameLocks noChangeAspect="1"/>
          </p:cNvGraphicFramePr>
          <p:nvPr>
            <p:extLst/>
          </p:nvPr>
        </p:nvGraphicFramePr>
        <p:xfrm>
          <a:off x="6316663" y="1831519"/>
          <a:ext cx="2328862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68" name="Equation" r:id="rId3" imgW="1714500" imgH="609600" progId="Equation.DSMT4">
                  <p:embed/>
                </p:oleObj>
              </mc:Choice>
              <mc:Fallback>
                <p:oleObj name="Equation" r:id="rId3" imgW="17145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16663" y="1831519"/>
                        <a:ext cx="2328862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" name="Object 85"/>
          <p:cNvGraphicFramePr>
            <a:graphicFrameLocks noChangeAspect="1"/>
          </p:cNvGraphicFramePr>
          <p:nvPr>
            <p:extLst/>
          </p:nvPr>
        </p:nvGraphicFramePr>
        <p:xfrm>
          <a:off x="6299200" y="5308600"/>
          <a:ext cx="2760663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69" name="Equation" r:id="rId5" imgW="2032000" imgH="254000" progId="Equation.DSMT4">
                  <p:embed/>
                </p:oleObj>
              </mc:Choice>
              <mc:Fallback>
                <p:oleObj name="Equation" r:id="rId5" imgW="20320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99200" y="5308600"/>
                        <a:ext cx="2760663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1754565" y="4037003"/>
            <a:ext cx="277537" cy="277537"/>
            <a:chOff x="5837261" y="3846666"/>
            <a:chExt cx="277537" cy="277537"/>
          </a:xfrm>
        </p:grpSpPr>
        <p:sp>
          <p:nvSpPr>
            <p:cNvPr id="91" name="Oval 90"/>
            <p:cNvSpPr/>
            <p:nvPr/>
          </p:nvSpPr>
          <p:spPr>
            <a:xfrm>
              <a:off x="5837261" y="3846666"/>
              <a:ext cx="277537" cy="277537"/>
            </a:xfrm>
            <a:prstGeom prst="ellipse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5912533" y="3914710"/>
              <a:ext cx="131882" cy="133686"/>
              <a:chOff x="7787230" y="1641491"/>
              <a:chExt cx="131882" cy="133686"/>
            </a:xfrm>
          </p:grpSpPr>
          <p:cxnSp>
            <p:nvCxnSpPr>
              <p:cNvPr id="93" name="Straight Connector 92"/>
              <p:cNvCxnSpPr>
                <a:cxnSpLocks noChangeAspect="1"/>
              </p:cNvCxnSpPr>
              <p:nvPr/>
            </p:nvCxnSpPr>
            <p:spPr>
              <a:xfrm>
                <a:off x="7787230" y="1641491"/>
                <a:ext cx="129236" cy="13105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>
                <a:cxnSpLocks noChangeAspect="1"/>
              </p:cNvCxnSpPr>
              <p:nvPr/>
            </p:nvCxnSpPr>
            <p:spPr>
              <a:xfrm flipH="1">
                <a:off x="7789876" y="1644119"/>
                <a:ext cx="129236" cy="13105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5" name="TextBox 94"/>
          <p:cNvSpPr txBox="1"/>
          <p:nvPr/>
        </p:nvSpPr>
        <p:spPr>
          <a:xfrm>
            <a:off x="321698" y="3235387"/>
            <a:ext cx="4306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cxnSp>
        <p:nvCxnSpPr>
          <p:cNvPr id="96" name="Straight Arrow Connector 95"/>
          <p:cNvCxnSpPr>
            <a:stCxn id="95" idx="3"/>
            <a:endCxn id="44" idx="1"/>
          </p:cNvCxnSpPr>
          <p:nvPr/>
        </p:nvCxnSpPr>
        <p:spPr>
          <a:xfrm>
            <a:off x="752397" y="3404664"/>
            <a:ext cx="2217522" cy="24273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91" idx="6"/>
            <a:endCxn id="44" idx="3"/>
          </p:cNvCxnSpPr>
          <p:nvPr/>
        </p:nvCxnSpPr>
        <p:spPr>
          <a:xfrm flipV="1">
            <a:off x="2032102" y="4011711"/>
            <a:ext cx="937817" cy="1640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3380794" y="3449632"/>
            <a:ext cx="4455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h’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4473491" y="1684767"/>
            <a:ext cx="703807" cy="2063921"/>
          </a:xfrm>
          <a:custGeom>
            <a:avLst/>
            <a:gdLst>
              <a:gd name="connsiteX0" fmla="*/ 374208 w 703807"/>
              <a:gd name="connsiteY0" fmla="*/ 0 h 2063921"/>
              <a:gd name="connsiteX1" fmla="*/ 691718 w 703807"/>
              <a:gd name="connsiteY1" fmla="*/ 1043301 h 2063921"/>
              <a:gd name="connsiteX2" fmla="*/ 0 w 703807"/>
              <a:gd name="connsiteY2" fmla="*/ 2063921 h 2063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3807" h="2063921">
                <a:moveTo>
                  <a:pt x="374208" y="0"/>
                </a:moveTo>
                <a:cubicBezTo>
                  <a:pt x="564147" y="349657"/>
                  <a:pt x="754086" y="699314"/>
                  <a:pt x="691718" y="1043301"/>
                </a:cubicBezTo>
                <a:cubicBezTo>
                  <a:pt x="629350" y="1387288"/>
                  <a:pt x="0" y="2063921"/>
                  <a:pt x="0" y="2063921"/>
                </a:cubicBezTo>
              </a:path>
            </a:pathLst>
          </a:custGeom>
          <a:ln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6316416" y="4111169"/>
          <a:ext cx="2363787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70" name="Equation" r:id="rId7" imgW="1739900" imgH="609600" progId="Equation.DSMT4">
                  <p:embed/>
                </p:oleObj>
              </mc:Choice>
              <mc:Fallback>
                <p:oleObj name="Equation" r:id="rId7" imgW="17399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16416" y="4111169"/>
                        <a:ext cx="2363787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6299200" y="3024188"/>
          <a:ext cx="238125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71" name="Equation" r:id="rId9" imgW="1752600" imgH="558800" progId="Equation.DSMT4">
                  <p:embed/>
                </p:oleObj>
              </mc:Choice>
              <mc:Fallback>
                <p:oleObj name="Equation" r:id="rId9" imgW="17526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99200" y="3024188"/>
                        <a:ext cx="2381250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59271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An Empirical Exploration of Recurrent Network Architectures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Given the rather ad-hoc design of the LSTM, the authors try to determine if the architecture of the LSTM is optimal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They use an evolutionary search for better architectures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6398745"/>
            <a:ext cx="8625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An Empirical Exploration of Recurrent Network Architectures, Jozefowicz </a:t>
            </a:r>
            <a:r>
              <a:rPr lang="en-US" i="1" dirty="0">
                <a:latin typeface="CMU Bright Roman"/>
                <a:cs typeface="CMU Bright Roman"/>
                <a:hlinkClick r:id="rId2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., 2015</a:t>
            </a: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0502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Evolutionary Architecture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A list of top-100 architectures so far is maintained, initialized with the LSTM and the GRU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The GRU is considered as the baseline to beat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New architectures are proposed, and retained based on performance ratio with GRU</a:t>
            </a:r>
            <a:br>
              <a:rPr lang="en-US" sz="2400" dirty="0">
                <a:latin typeface="CMU Bright Roman"/>
                <a:cs typeface="CMU Bright Roman"/>
              </a:rPr>
            </a:br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All architectures are evaluated on 3 problems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Arithmetic: Compute digits of sum or difference of two numbers provided as inputs. Inputs have distractors to increase difficulty</a:t>
            </a:r>
            <a:br>
              <a:rPr lang="en-US" sz="2000" dirty="0">
                <a:latin typeface="CMU Bright Roman"/>
                <a:cs typeface="CMU Bright Roman"/>
              </a:rPr>
            </a:br>
            <a:r>
              <a:rPr lang="en-US" sz="2000" b="1" dirty="0">
                <a:latin typeface="CMU Bright Roman"/>
                <a:cs typeface="CMU Bright Roman"/>
              </a:rPr>
              <a:t>3</a:t>
            </a:r>
            <a:r>
              <a:rPr lang="en-US" sz="2000" dirty="0">
                <a:latin typeface="CMU Bright Roman"/>
                <a:cs typeface="CMU Bright Roman"/>
              </a:rPr>
              <a:t>e</a:t>
            </a:r>
            <a:r>
              <a:rPr lang="en-US" sz="2000" b="1" dirty="0">
                <a:latin typeface="CMU Bright Roman"/>
                <a:cs typeface="CMU Bright Roman"/>
              </a:rPr>
              <a:t>36</a:t>
            </a:r>
            <a:r>
              <a:rPr lang="en-US" sz="2000" dirty="0">
                <a:latin typeface="CMU Bright Roman"/>
                <a:cs typeface="CMU Bright Roman"/>
              </a:rPr>
              <a:t>d</a:t>
            </a:r>
            <a:r>
              <a:rPr lang="en-US" sz="2000" b="1" dirty="0">
                <a:latin typeface="CMU Bright Roman"/>
                <a:cs typeface="CMU Bright Roman"/>
              </a:rPr>
              <a:t>9-</a:t>
            </a:r>
            <a:r>
              <a:rPr lang="en-US" sz="2000" dirty="0">
                <a:latin typeface="CMU Bright Roman"/>
                <a:cs typeface="CMU Bright Roman"/>
              </a:rPr>
              <a:t>h</a:t>
            </a:r>
            <a:r>
              <a:rPr lang="en-US" sz="2000" b="1" dirty="0">
                <a:latin typeface="CMU Bright Roman"/>
                <a:cs typeface="CMU Bright Roman"/>
              </a:rPr>
              <a:t>1</a:t>
            </a:r>
            <a:r>
              <a:rPr lang="en-US" sz="2000" dirty="0">
                <a:latin typeface="CMU Bright Roman"/>
                <a:cs typeface="CMU Bright Roman"/>
              </a:rPr>
              <a:t>h</a:t>
            </a:r>
            <a:r>
              <a:rPr lang="en-US" sz="2000" b="1" dirty="0">
                <a:latin typeface="CMU Bright Roman"/>
                <a:cs typeface="CMU Bright Roman"/>
              </a:rPr>
              <a:t>39</a:t>
            </a:r>
            <a:r>
              <a:rPr lang="en-US" sz="2000" dirty="0">
                <a:latin typeface="CMU Bright Roman"/>
                <a:cs typeface="CMU Bright Roman"/>
              </a:rPr>
              <a:t>f</a:t>
            </a:r>
            <a:r>
              <a:rPr lang="en-US" sz="2000" b="1" dirty="0">
                <a:latin typeface="CMU Bright Roman"/>
                <a:cs typeface="CMU Bright Roman"/>
              </a:rPr>
              <a:t>94</a:t>
            </a:r>
            <a:r>
              <a:rPr lang="en-US" sz="2000" dirty="0">
                <a:latin typeface="CMU Bright Roman"/>
                <a:cs typeface="CMU Bright Roman"/>
              </a:rPr>
              <a:t>eeh</a:t>
            </a:r>
            <a:r>
              <a:rPr lang="en-US" sz="2000" b="1" dirty="0">
                <a:latin typeface="CMU Bright Roman"/>
                <a:cs typeface="CMU Bright Roman"/>
              </a:rPr>
              <a:t>43</a:t>
            </a:r>
            <a:r>
              <a:rPr lang="en-US" sz="2000" dirty="0">
                <a:latin typeface="CMU Bright Roman"/>
                <a:cs typeface="CMU Bright Roman"/>
              </a:rPr>
              <a:t>keg</a:t>
            </a:r>
            <a:r>
              <a:rPr lang="en-US" sz="2000" b="1" dirty="0">
                <a:latin typeface="CMU Bright Roman"/>
                <a:cs typeface="CMU Bright Roman"/>
              </a:rPr>
              <a:t>3</a:t>
            </a:r>
            <a:r>
              <a:rPr lang="en-US" sz="2000" dirty="0">
                <a:latin typeface="CMU Bright Roman"/>
                <a:cs typeface="CMU Bright Roman"/>
              </a:rPr>
              <a:t>c = 3369 – 13994433 = -13991064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XML Modeling: Predict next character in valid XML modeling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Penn Tree-Bank Language Modeling: Predict distributions over words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6398745"/>
            <a:ext cx="8625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An Empirical Exploration of Recurrent Network Architectures, Jozefowicz </a:t>
            </a:r>
            <a:r>
              <a:rPr lang="en-US" i="1" dirty="0">
                <a:latin typeface="CMU Bright Roman"/>
                <a:cs typeface="CMU Bright Roman"/>
                <a:hlinkClick r:id="rId2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., 2015</a:t>
            </a: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567070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417638"/>
            <a:ext cx="7924800" cy="494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246443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Evolutionary Architecture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98545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At each step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Select 1 architecture at random, evaluate on 20 randomly chosen </a:t>
            </a:r>
            <a:r>
              <a:rPr lang="en-US" sz="2000" dirty="0" err="1">
                <a:latin typeface="CMU Bright Roman"/>
                <a:cs typeface="CMU Bright Roman"/>
              </a:rPr>
              <a:t>hyperparameter</a:t>
            </a:r>
            <a:r>
              <a:rPr lang="en-US" sz="2000" dirty="0">
                <a:latin typeface="CMU Bright Roman"/>
                <a:cs typeface="CMU Bright Roman"/>
              </a:rPr>
              <a:t> settings. 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Alternatively, propose a new architecture by mutating an existing one. Choose probability </a:t>
            </a:r>
            <a:r>
              <a:rPr lang="en-US" sz="2000" i="1" dirty="0">
                <a:latin typeface="CMU Bright Roman"/>
                <a:cs typeface="CMU Bright Roman"/>
              </a:rPr>
              <a:t>p</a:t>
            </a:r>
            <a:r>
              <a:rPr lang="en-US" sz="2000" dirty="0">
                <a:latin typeface="CMU Bright Roman"/>
                <a:cs typeface="CMU Bright Roman"/>
              </a:rPr>
              <a:t> from [0,1] uniformly and apply a transformation to each node with probability </a:t>
            </a:r>
            <a:r>
              <a:rPr lang="en-US" sz="2000" i="1" dirty="0">
                <a:latin typeface="CMU Bright Roman"/>
                <a:cs typeface="CMU Bright Roman"/>
              </a:rPr>
              <a:t>p</a:t>
            </a:r>
          </a:p>
          <a:p>
            <a:pPr lvl="2"/>
            <a:r>
              <a:rPr lang="en-US" sz="1600" dirty="0">
                <a:latin typeface="CMU Bright Roman"/>
                <a:cs typeface="CMU Bright Roman"/>
              </a:rPr>
              <a:t>If node is a non-linearity, replace with {</a:t>
            </a:r>
            <a:r>
              <a:rPr lang="en-US" sz="1600" dirty="0" err="1">
                <a:latin typeface="CMU Bright Roman"/>
                <a:cs typeface="CMU Bright Roman"/>
              </a:rPr>
              <a:t>tanh</a:t>
            </a:r>
            <a:r>
              <a:rPr lang="en-US" sz="1600" dirty="0">
                <a:latin typeface="CMU Bright Roman"/>
                <a:cs typeface="CMU Bright Roman"/>
              </a:rPr>
              <a:t>(x), sigmoid(x), </a:t>
            </a:r>
            <a:r>
              <a:rPr lang="en-US" sz="1600" dirty="0" err="1">
                <a:latin typeface="CMU Bright Roman"/>
                <a:cs typeface="CMU Bright Roman"/>
              </a:rPr>
              <a:t>ReLU</a:t>
            </a:r>
            <a:r>
              <a:rPr lang="en-US" sz="1600" dirty="0">
                <a:latin typeface="CMU Bright Roman"/>
                <a:cs typeface="CMU Bright Roman"/>
              </a:rPr>
              <a:t>(x), Linear(0, x), Linear(1, x), Linear(0.9, x), Linear(1.1, x)}</a:t>
            </a:r>
          </a:p>
          <a:p>
            <a:pPr lvl="2"/>
            <a:r>
              <a:rPr lang="en-US" sz="1600" dirty="0">
                <a:latin typeface="CMU Bright Roman"/>
                <a:cs typeface="CMU Bright Roman"/>
              </a:rPr>
              <a:t>If node is an </a:t>
            </a:r>
            <a:r>
              <a:rPr lang="en-US" sz="1600" dirty="0" err="1">
                <a:latin typeface="CMU Bright Roman"/>
                <a:cs typeface="CMU Bright Roman"/>
              </a:rPr>
              <a:t>elementwise</a:t>
            </a:r>
            <a:r>
              <a:rPr lang="en-US" sz="1600" dirty="0">
                <a:latin typeface="CMU Bright Roman"/>
                <a:cs typeface="CMU Bright Roman"/>
              </a:rPr>
              <a:t> op, replace with {multiplication, addition, subtraction}</a:t>
            </a:r>
          </a:p>
          <a:p>
            <a:pPr lvl="2"/>
            <a:r>
              <a:rPr lang="en-US" sz="1600" dirty="0">
                <a:latin typeface="CMU Bright Roman"/>
                <a:cs typeface="CMU Bright Roman"/>
              </a:rPr>
              <a:t>Insert random activation function between node and one of its parents</a:t>
            </a:r>
          </a:p>
          <a:p>
            <a:pPr lvl="2"/>
            <a:r>
              <a:rPr lang="en-US" sz="1600" dirty="0">
                <a:latin typeface="CMU Bright Roman"/>
                <a:cs typeface="CMU Bright Roman"/>
              </a:rPr>
              <a:t>Replace node with one of its ancestors (remove node)</a:t>
            </a:r>
          </a:p>
          <a:p>
            <a:pPr lvl="2"/>
            <a:r>
              <a:rPr lang="en-US" sz="1600" dirty="0">
                <a:latin typeface="CMU Bright Roman"/>
                <a:cs typeface="CMU Bright Roman"/>
              </a:rPr>
              <a:t>Randomly select a node (node A). Replace the current node with either the sum, product, or difference of a random ancestor of the current node and a random ancestor of A.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Add architecture to list based on minimum relative accuracy </a:t>
            </a:r>
            <a:r>
              <a:rPr lang="en-US" sz="2000" dirty="0" err="1">
                <a:latin typeface="CMU Bright Roman"/>
                <a:cs typeface="CMU Bright Roman"/>
              </a:rPr>
              <a:t>wrt</a:t>
            </a:r>
            <a:r>
              <a:rPr lang="en-US" sz="2000" dirty="0">
                <a:latin typeface="CMU Bright Roman"/>
                <a:cs typeface="CMU Bright Roman"/>
              </a:rPr>
              <a:t> GRU on 3 different tasks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6398745"/>
            <a:ext cx="8625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An Empirical Exploration of Recurrent Network Architectures, Jozefowicz </a:t>
            </a:r>
            <a:r>
              <a:rPr lang="en-US" i="1" dirty="0">
                <a:latin typeface="CMU Bright Roman"/>
                <a:cs typeface="CMU Bright Roman"/>
                <a:hlinkClick r:id="rId2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., 2015</a:t>
            </a: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016665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Evolutionary Architecture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3 novel architectures are presented in the paper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Very similar to GRU, but slightly outperform it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SemiBold"/>
                <a:cs typeface="CMU Bright SemiBold"/>
              </a:rPr>
              <a:t>LSTM </a:t>
            </a:r>
            <a:r>
              <a:rPr lang="en-US" sz="2400">
                <a:latin typeface="CMU Bright SemiBold"/>
                <a:cs typeface="CMU Bright SemiBold"/>
              </a:rPr>
              <a:t>initialized with </a:t>
            </a:r>
            <a:r>
              <a:rPr lang="en-US" sz="2400" dirty="0">
                <a:latin typeface="CMU Bright SemiBold"/>
                <a:cs typeface="CMU Bright SemiBold"/>
              </a:rPr>
              <a:t>a large positive forget gate bias outperformed both the basic LSTM and the GRU!</a:t>
            </a:r>
            <a:endParaRPr lang="en-US" sz="2000" dirty="0">
              <a:latin typeface="CMU Bright SemiBold"/>
              <a:cs typeface="CMU Bright Semi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6398745"/>
            <a:ext cx="8625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An Empirical Exploration of Recurrent Network Architectures, Jozefowicz </a:t>
            </a:r>
            <a:r>
              <a:rPr lang="en-US" i="1" dirty="0">
                <a:latin typeface="CMU Bright Roman"/>
                <a:cs typeface="CMU Bright Roman"/>
                <a:hlinkClick r:id="rId2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., 2015</a:t>
            </a: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71238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LSTM initialized with large positive forget gate bias?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980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CMU Bright Roman"/>
                <a:cs typeface="CMU Bright Roman"/>
              </a:rPr>
              <a:t>Recall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6398745"/>
            <a:ext cx="8625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3"/>
              </a:rPr>
              <a:t>An Empirical Exploration of Recurrent Network Architectures, Jozefowicz </a:t>
            </a:r>
            <a:r>
              <a:rPr lang="en-US" i="1" dirty="0">
                <a:latin typeface="CMU Bright Roman"/>
                <a:cs typeface="CMU Bright Roman"/>
                <a:hlinkClick r:id="rId3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3"/>
              </a:rPr>
              <a:t>., 2015</a:t>
            </a:r>
            <a:endParaRPr lang="en-US" baseline="30000" dirty="0">
              <a:latin typeface="CMU Bright Roman"/>
              <a:cs typeface="CMU Bright Roman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824202" y="2673123"/>
          <a:ext cx="3313112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70" name="Equation" r:id="rId4" imgW="2438400" imgH="558800" progId="Equation.DSMT4">
                  <p:embed/>
                </p:oleObj>
              </mc:Choice>
              <mc:Fallback>
                <p:oleObj name="Equation" r:id="rId4" imgW="24384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24202" y="2673123"/>
                        <a:ext cx="3313112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823533" y="1864378"/>
          <a:ext cx="2398712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71" name="Equation" r:id="rId6" imgW="1765300" imgH="609600" progId="Equation.DSMT4">
                  <p:embed/>
                </p:oleObj>
              </mc:Choice>
              <mc:Fallback>
                <p:oleObj name="Equation" r:id="rId6" imgW="17653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23533" y="1864378"/>
                        <a:ext cx="2398712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824202" y="3566820"/>
          <a:ext cx="1571625" cy="344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72" name="Equation" r:id="rId8" imgW="1155700" imgH="254000" progId="Equation.DSMT4">
                  <p:embed/>
                </p:oleObj>
              </mc:Choice>
              <mc:Fallback>
                <p:oleObj name="Equation" r:id="rId8" imgW="11557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824202" y="3566820"/>
                        <a:ext cx="1571625" cy="344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4012463"/>
            <a:ext cx="8229600" cy="2386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CMU Bright Roman"/>
                <a:cs typeface="CMU Bright Roman"/>
              </a:rPr>
              <a:t>Gradients will vanish if </a:t>
            </a:r>
            <a:r>
              <a:rPr lang="en-US" sz="2000" i="1" dirty="0">
                <a:latin typeface="CMU Bright Roman"/>
                <a:cs typeface="CMU Bright Roman"/>
              </a:rPr>
              <a:t>f</a:t>
            </a:r>
            <a:r>
              <a:rPr lang="en-US" sz="2000" dirty="0">
                <a:latin typeface="CMU Bright Roman"/>
                <a:cs typeface="CMU Bright Roman"/>
              </a:rPr>
              <a:t> is close to 0. Using a large positive bias ensures that </a:t>
            </a:r>
            <a:r>
              <a:rPr lang="en-US" sz="2000" i="1" dirty="0">
                <a:latin typeface="CMU Bright Roman"/>
                <a:cs typeface="CMU Bright Roman"/>
              </a:rPr>
              <a:t>f</a:t>
            </a:r>
            <a:r>
              <a:rPr lang="en-US" sz="2000" dirty="0">
                <a:latin typeface="CMU Bright Roman"/>
                <a:cs typeface="CMU Bright Roman"/>
              </a:rPr>
              <a:t> has values close to 1, especially when training begins</a:t>
            </a:r>
          </a:p>
          <a:p>
            <a:r>
              <a:rPr lang="en-US" sz="2000" dirty="0">
                <a:latin typeface="CMU Bright Roman"/>
                <a:cs typeface="CMU Bright Roman"/>
              </a:rPr>
              <a:t>Helps learn long-range dependencies</a:t>
            </a:r>
          </a:p>
          <a:p>
            <a:r>
              <a:rPr lang="en-US" sz="2000" dirty="0">
                <a:latin typeface="CMU Bright Roman"/>
                <a:cs typeface="CMU Bright Roman"/>
              </a:rPr>
              <a:t>Originally stated in </a:t>
            </a:r>
            <a:r>
              <a:rPr lang="en-US" sz="2000" dirty="0">
                <a:latin typeface="CMU Bright Roman"/>
                <a:cs typeface="CMU Bright Roman"/>
                <a:hlinkClick r:id="rId10"/>
              </a:rPr>
              <a:t>Learning to forget: Continual prediction with LSTM, Gers</a:t>
            </a:r>
            <a:r>
              <a:rPr lang="en-US" sz="2000" i="1" dirty="0">
                <a:latin typeface="CMU Bright Roman"/>
                <a:cs typeface="CMU Bright Roman"/>
                <a:hlinkClick r:id="rId10"/>
              </a:rPr>
              <a:t> et al.</a:t>
            </a:r>
            <a:r>
              <a:rPr lang="en-US" sz="2000" dirty="0">
                <a:latin typeface="CMU Bright Roman"/>
                <a:cs typeface="CMU Bright Roman"/>
                <a:hlinkClick r:id="rId10"/>
              </a:rPr>
              <a:t>, 2000</a:t>
            </a:r>
            <a:r>
              <a:rPr lang="en-US" sz="2000" dirty="0">
                <a:latin typeface="CMU Bright Roman"/>
                <a:cs typeface="CMU Bright Roman"/>
              </a:rPr>
              <a:t>, but forgotten over time</a:t>
            </a:r>
          </a:p>
        </p:txBody>
      </p:sp>
    </p:spTree>
    <p:extLst>
      <p:ext uri="{BB962C8B-B14F-4D97-AF65-F5344CB8AC3E}">
        <p14:creationId xmlns:p14="http://schemas.microsoft.com/office/powerpoint/2010/main" val="1706679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Summary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93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LSTMs can be modified with Peephole Connections, Full Gate Recurrence, etc. based on the specific task at hand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Architectures like the GRU have fewer parameters than the LSTM and might perform better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An LSTM with large positive forget gate bias works best!</a:t>
            </a: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21509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Other Useful Resources / References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94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latin typeface="CMU Bright Roman"/>
                <a:cs typeface="CMU Bright Roman"/>
                <a:hlinkClick r:id="rId2"/>
              </a:rPr>
              <a:t>http://cs231n.stanford.edu/slides/winter1516_lecture10.pdf</a:t>
            </a:r>
            <a:r>
              <a:rPr lang="en-US" sz="1800" dirty="0">
                <a:latin typeface="CMU Bright Roman"/>
                <a:cs typeface="CMU Bright Roman"/>
              </a:rPr>
              <a:t> </a:t>
            </a:r>
          </a:p>
          <a:p>
            <a:r>
              <a:rPr lang="en-US" sz="1800" dirty="0">
                <a:latin typeface="CMU Bright Roman"/>
                <a:cs typeface="CMU Bright Roman"/>
                <a:hlinkClick r:id="rId3"/>
              </a:rPr>
              <a:t>http://www.cs.toronto.edu/~rgrosse/csc321/lec10.pdf</a:t>
            </a:r>
            <a:r>
              <a:rPr lang="en-US" sz="1800" dirty="0">
                <a:latin typeface="CMU Bright Roman"/>
                <a:cs typeface="CMU Bright Roman"/>
              </a:rPr>
              <a:t> </a:t>
            </a:r>
          </a:p>
          <a:p>
            <a:endParaRPr lang="en-US" sz="1800" dirty="0">
              <a:latin typeface="CMU Bright Roman"/>
              <a:cs typeface="CMU Bright Roman"/>
            </a:endParaRPr>
          </a:p>
          <a:p>
            <a:r>
              <a:rPr lang="en-US" sz="1800" dirty="0">
                <a:latin typeface="CMU Bright Roman"/>
                <a:cs typeface="CMU Bright Roman"/>
              </a:rPr>
              <a:t>R. </a:t>
            </a:r>
            <a:r>
              <a:rPr lang="en-US" sz="1800" dirty="0" err="1">
                <a:latin typeface="CMU Bright Roman"/>
                <a:cs typeface="CMU Bright Roman"/>
              </a:rPr>
              <a:t>Pascanu</a:t>
            </a:r>
            <a:r>
              <a:rPr lang="en-US" sz="1800" dirty="0">
                <a:latin typeface="CMU Bright Roman"/>
                <a:cs typeface="CMU Bright Roman"/>
              </a:rPr>
              <a:t>, T. </a:t>
            </a:r>
            <a:r>
              <a:rPr lang="en-US" sz="1800" dirty="0" err="1">
                <a:latin typeface="CMU Bright Roman"/>
                <a:cs typeface="CMU Bright Roman"/>
              </a:rPr>
              <a:t>Mikolov</a:t>
            </a:r>
            <a:r>
              <a:rPr lang="en-US" sz="1800" dirty="0">
                <a:latin typeface="CMU Bright Roman"/>
                <a:cs typeface="CMU Bright Roman"/>
              </a:rPr>
              <a:t>, and Y. </a:t>
            </a:r>
            <a:r>
              <a:rPr lang="en-US" sz="1800" dirty="0" err="1">
                <a:latin typeface="CMU Bright Roman"/>
                <a:cs typeface="CMU Bright Roman"/>
              </a:rPr>
              <a:t>Bengio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4"/>
              </a:rPr>
              <a:t>On the difficulty of training recurrent neural networks</a:t>
            </a:r>
            <a:r>
              <a:rPr lang="en-US" sz="1800" dirty="0">
                <a:latin typeface="CMU Bright Roman"/>
                <a:cs typeface="CMU Bright Roman"/>
              </a:rPr>
              <a:t>, ICML 2013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S. </a:t>
            </a:r>
            <a:r>
              <a:rPr lang="en-US" sz="1800" dirty="0" err="1">
                <a:latin typeface="CMU Bright Roman"/>
                <a:cs typeface="CMU Bright Roman"/>
              </a:rPr>
              <a:t>Hochreiter</a:t>
            </a:r>
            <a:r>
              <a:rPr lang="en-US" sz="1800" dirty="0">
                <a:latin typeface="CMU Bright Roman"/>
                <a:cs typeface="CMU Bright Roman"/>
              </a:rPr>
              <a:t>, and J. </a:t>
            </a:r>
            <a:r>
              <a:rPr lang="en-US" sz="1800" dirty="0" err="1">
                <a:latin typeface="CMU Bright Roman"/>
                <a:cs typeface="CMU Bright Roman"/>
              </a:rPr>
              <a:t>Schmidhuber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5"/>
              </a:rPr>
              <a:t>Long short-term memory</a:t>
            </a:r>
            <a:r>
              <a:rPr lang="en-US" sz="1800" dirty="0">
                <a:latin typeface="CMU Bright Roman"/>
                <a:cs typeface="CMU Bright Roman"/>
              </a:rPr>
              <a:t>, Neural computation, 1997 9(8), pp.1735-1780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F.A. </a:t>
            </a:r>
            <a:r>
              <a:rPr lang="en-US" sz="1800" dirty="0" err="1">
                <a:latin typeface="CMU Bright Roman"/>
                <a:cs typeface="CMU Bright Roman"/>
              </a:rPr>
              <a:t>Gers</a:t>
            </a:r>
            <a:r>
              <a:rPr lang="en-US" sz="1800" dirty="0">
                <a:latin typeface="CMU Bright Roman"/>
                <a:cs typeface="CMU Bright Roman"/>
              </a:rPr>
              <a:t>, and J. </a:t>
            </a:r>
            <a:r>
              <a:rPr lang="en-US" sz="1800" dirty="0" err="1">
                <a:latin typeface="CMU Bright Roman"/>
                <a:cs typeface="CMU Bright Roman"/>
              </a:rPr>
              <a:t>Schmidhuber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6" action="ppaction://hlinkfile"/>
              </a:rPr>
              <a:t>Recurrent nets that time and count</a:t>
            </a:r>
            <a:r>
              <a:rPr lang="en-US" sz="1800" dirty="0">
                <a:latin typeface="CMU Bright Roman"/>
                <a:cs typeface="CMU Bright Roman"/>
              </a:rPr>
              <a:t>, IJCNN 2000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K. </a:t>
            </a:r>
            <a:r>
              <a:rPr lang="en-US" sz="1800" dirty="0" err="1">
                <a:latin typeface="CMU Bright Roman"/>
                <a:cs typeface="CMU Bright Roman"/>
              </a:rPr>
              <a:t>Greff</a:t>
            </a:r>
            <a:r>
              <a:rPr lang="en-US" sz="1800" dirty="0">
                <a:latin typeface="CMU Bright Roman"/>
                <a:cs typeface="CMU Bright Roman"/>
              </a:rPr>
              <a:t> , R.K. </a:t>
            </a:r>
            <a:r>
              <a:rPr lang="en-US" sz="1800" dirty="0" err="1">
                <a:latin typeface="CMU Bright Roman"/>
                <a:cs typeface="CMU Bright Roman"/>
              </a:rPr>
              <a:t>Srivastava</a:t>
            </a:r>
            <a:r>
              <a:rPr lang="en-US" sz="1800" dirty="0">
                <a:latin typeface="CMU Bright Roman"/>
                <a:cs typeface="CMU Bright Roman"/>
              </a:rPr>
              <a:t>, J. </a:t>
            </a:r>
            <a:r>
              <a:rPr lang="en-US" sz="1800" dirty="0" err="1">
                <a:latin typeface="CMU Bright Roman"/>
                <a:cs typeface="CMU Bright Roman"/>
              </a:rPr>
              <a:t>Koutník</a:t>
            </a:r>
            <a:r>
              <a:rPr lang="en-US" sz="1800" dirty="0">
                <a:latin typeface="CMU Bright Roman"/>
                <a:cs typeface="CMU Bright Roman"/>
              </a:rPr>
              <a:t>, B.R. </a:t>
            </a:r>
            <a:r>
              <a:rPr lang="en-US" sz="1800" dirty="0" err="1">
                <a:latin typeface="CMU Bright Roman"/>
                <a:cs typeface="CMU Bright Roman"/>
              </a:rPr>
              <a:t>Steunebrink</a:t>
            </a:r>
            <a:r>
              <a:rPr lang="en-US" sz="1800" dirty="0">
                <a:latin typeface="CMU Bright Roman"/>
                <a:cs typeface="CMU Bright Roman"/>
              </a:rPr>
              <a:t>, and J. </a:t>
            </a:r>
            <a:r>
              <a:rPr lang="en-US" sz="1800" dirty="0" err="1">
                <a:latin typeface="CMU Bright Roman"/>
                <a:cs typeface="CMU Bright Roman"/>
              </a:rPr>
              <a:t>Schmidhuber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7"/>
              </a:rPr>
              <a:t>LSTM: A search space odyssey</a:t>
            </a:r>
            <a:r>
              <a:rPr lang="en-US" sz="1800" dirty="0">
                <a:latin typeface="CMU Bright Roman"/>
                <a:cs typeface="CMU Bright Roman"/>
              </a:rPr>
              <a:t>, IEEE transactions on neural networks and learning systems, 2016 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K. Cho, B. Van </a:t>
            </a:r>
            <a:r>
              <a:rPr lang="en-US" sz="1800" dirty="0" err="1">
                <a:latin typeface="CMU Bright Roman"/>
                <a:cs typeface="CMU Bright Roman"/>
              </a:rPr>
              <a:t>Merrienboer</a:t>
            </a:r>
            <a:r>
              <a:rPr lang="en-US" sz="1800" dirty="0">
                <a:latin typeface="CMU Bright Roman"/>
                <a:cs typeface="CMU Bright Roman"/>
              </a:rPr>
              <a:t>, C. </a:t>
            </a:r>
            <a:r>
              <a:rPr lang="en-US" sz="1800" dirty="0" err="1">
                <a:latin typeface="CMU Bright Roman"/>
                <a:cs typeface="CMU Bright Roman"/>
              </a:rPr>
              <a:t>Gulcehre</a:t>
            </a:r>
            <a:r>
              <a:rPr lang="en-US" sz="1800" dirty="0">
                <a:latin typeface="CMU Bright Roman"/>
                <a:cs typeface="CMU Bright Roman"/>
              </a:rPr>
              <a:t>, D. </a:t>
            </a:r>
            <a:r>
              <a:rPr lang="en-US" sz="1800" dirty="0" err="1">
                <a:latin typeface="CMU Bright Roman"/>
                <a:cs typeface="CMU Bright Roman"/>
              </a:rPr>
              <a:t>Bahdanau</a:t>
            </a:r>
            <a:r>
              <a:rPr lang="en-US" sz="1800" dirty="0">
                <a:latin typeface="CMU Bright Roman"/>
                <a:cs typeface="CMU Bright Roman"/>
              </a:rPr>
              <a:t>, F. </a:t>
            </a:r>
            <a:r>
              <a:rPr lang="en-US" sz="1800" dirty="0" err="1">
                <a:latin typeface="CMU Bright Roman"/>
                <a:cs typeface="CMU Bright Roman"/>
              </a:rPr>
              <a:t>Bougares</a:t>
            </a:r>
            <a:r>
              <a:rPr lang="en-US" sz="1800" dirty="0">
                <a:latin typeface="CMU Bright Roman"/>
                <a:cs typeface="CMU Bright Roman"/>
              </a:rPr>
              <a:t>, H. </a:t>
            </a:r>
            <a:r>
              <a:rPr lang="en-US" sz="1800" dirty="0" err="1">
                <a:latin typeface="CMU Bright Roman"/>
                <a:cs typeface="CMU Bright Roman"/>
              </a:rPr>
              <a:t>Schwenk</a:t>
            </a:r>
            <a:r>
              <a:rPr lang="en-US" sz="1800" dirty="0">
                <a:latin typeface="CMU Bright Roman"/>
                <a:cs typeface="CMU Bright Roman"/>
              </a:rPr>
              <a:t>, and Y. </a:t>
            </a:r>
            <a:r>
              <a:rPr lang="en-US" sz="1800" dirty="0" err="1">
                <a:latin typeface="CMU Bright Roman"/>
                <a:cs typeface="CMU Bright Roman"/>
              </a:rPr>
              <a:t>Bengio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8"/>
              </a:rPr>
              <a:t>Learning phrase representations using RNN encoder-decoder for statistical machine translation</a:t>
            </a:r>
            <a:r>
              <a:rPr lang="en-US" sz="1800" dirty="0">
                <a:latin typeface="CMU Bright Roman"/>
                <a:cs typeface="CMU Bright Roman"/>
              </a:rPr>
              <a:t>, ACL 2014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R. </a:t>
            </a:r>
            <a:r>
              <a:rPr lang="en-US" sz="1800" dirty="0" err="1">
                <a:latin typeface="CMU Bright Roman"/>
                <a:cs typeface="CMU Bright Roman"/>
              </a:rPr>
              <a:t>Jozefowicz</a:t>
            </a:r>
            <a:r>
              <a:rPr lang="en-US" sz="1800" dirty="0">
                <a:latin typeface="CMU Bright Roman"/>
                <a:cs typeface="CMU Bright Roman"/>
              </a:rPr>
              <a:t>, W. </a:t>
            </a:r>
            <a:r>
              <a:rPr lang="en-US" sz="1800" dirty="0" err="1">
                <a:latin typeface="CMU Bright Roman"/>
                <a:cs typeface="CMU Bright Roman"/>
              </a:rPr>
              <a:t>Zaremba</a:t>
            </a:r>
            <a:r>
              <a:rPr lang="en-US" sz="1800" dirty="0">
                <a:latin typeface="CMU Bright Roman"/>
                <a:cs typeface="CMU Bright Roman"/>
              </a:rPr>
              <a:t>, and I. </a:t>
            </a:r>
            <a:r>
              <a:rPr lang="en-US" sz="1800" dirty="0" err="1">
                <a:latin typeface="CMU Bright Roman"/>
                <a:cs typeface="CMU Bright Roman"/>
              </a:rPr>
              <a:t>Sutskever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9"/>
              </a:rPr>
              <a:t>An empirical exploration of recurrent network architectures</a:t>
            </a:r>
            <a:r>
              <a:rPr lang="en-US" sz="1800" dirty="0">
                <a:latin typeface="CMU Bright Roman"/>
                <a:cs typeface="CMU Bright Roman"/>
              </a:rPr>
              <a:t>, JMLR 2015</a:t>
            </a:r>
          </a:p>
          <a:p>
            <a:endParaRPr lang="en-US" sz="1800" dirty="0">
              <a:latin typeface="CMU Bright Roman"/>
              <a:cs typeface="CMU Bright Roman"/>
            </a:endParaRPr>
          </a:p>
          <a:p>
            <a:endParaRPr lang="en-US" sz="18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945713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3773</TotalTime>
  <Words>3663</Words>
  <Application>Microsoft Office PowerPoint</Application>
  <PresentationFormat>全屏显示(4:3)</PresentationFormat>
  <Paragraphs>994</Paragraphs>
  <Slides>94</Slides>
  <Notes>13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94</vt:i4>
      </vt:variant>
    </vt:vector>
  </HeadingPairs>
  <TitlesOfParts>
    <vt:vector size="103" baseType="lpstr">
      <vt:lpstr>CMU Bright Oblique</vt:lpstr>
      <vt:lpstr>CMU Bright Roman</vt:lpstr>
      <vt:lpstr>CMU Bright SemiBold</vt:lpstr>
      <vt:lpstr>CMU Bright SemiBold Oblique</vt:lpstr>
      <vt:lpstr>宋体</vt:lpstr>
      <vt:lpstr>Arial</vt:lpstr>
      <vt:lpstr>Calibri</vt:lpstr>
      <vt:lpstr>Office Theme</vt:lpstr>
      <vt:lpstr>Equation</vt:lpstr>
      <vt:lpstr>Introduction to RNNs</vt:lpstr>
      <vt:lpstr>Outline</vt:lpstr>
      <vt:lpstr>Motivation</vt:lpstr>
      <vt:lpstr>Recurrent Neural Networks (RNNs)</vt:lpstr>
      <vt:lpstr>Sample Feed-forward Network</vt:lpstr>
      <vt:lpstr>Sample RNN</vt:lpstr>
      <vt:lpstr>Sample RNN</vt:lpstr>
      <vt:lpstr>The Vanilla RNN Cell</vt:lpstr>
      <vt:lpstr>PowerPoint 演示文稿</vt:lpstr>
      <vt:lpstr>The Vanilla RNN Forward</vt:lpstr>
      <vt:lpstr>The Vanilla RNN Forward</vt:lpstr>
      <vt:lpstr>Recurrent Neural Networks (RNNs)</vt:lpstr>
      <vt:lpstr>Sentiment Classification(语义分析)</vt:lpstr>
      <vt:lpstr>Sentiment Classification</vt:lpstr>
      <vt:lpstr>Sentiment Classification</vt:lpstr>
      <vt:lpstr>Sentiment Classification</vt:lpstr>
      <vt:lpstr>Sentiment Classification</vt:lpstr>
      <vt:lpstr>Sentiment Classification</vt:lpstr>
      <vt:lpstr>Sentiment Classification</vt:lpstr>
      <vt:lpstr>Sentiment Classification</vt:lpstr>
      <vt:lpstr>Image Captioning</vt:lpstr>
      <vt:lpstr>Image Captioning</vt:lpstr>
      <vt:lpstr>Image Captioning</vt:lpstr>
      <vt:lpstr>Image Captioning</vt:lpstr>
      <vt:lpstr>RNN Outputs: Image Captions</vt:lpstr>
      <vt:lpstr>RNN Outputs: Language Modeling</vt:lpstr>
      <vt:lpstr>Input – Output Scenarios</vt:lpstr>
      <vt:lpstr>Input – Output Scenarios</vt:lpstr>
      <vt:lpstr>The Vanilla RNN Forward</vt:lpstr>
      <vt:lpstr>BackPropagation Refresher</vt:lpstr>
      <vt:lpstr>Multiple Layers</vt:lpstr>
      <vt:lpstr>Chain Rule for Gradient Computation</vt:lpstr>
      <vt:lpstr>Chain Rule for Gradient Computation</vt:lpstr>
      <vt:lpstr>Chain Rule for Gradient Computation</vt:lpstr>
      <vt:lpstr>Extension to Computational Graphs</vt:lpstr>
      <vt:lpstr>Extension to Computational Graphs</vt:lpstr>
      <vt:lpstr>Extension to Computational Graphs</vt:lpstr>
      <vt:lpstr>BackPropagation Through Time (BPTT)</vt:lpstr>
      <vt:lpstr>The Unfolded Vanilla RNN</vt:lpstr>
      <vt:lpstr>The Unfolded Vanilla RNN Forward</vt:lpstr>
      <vt:lpstr>The Unfolded Vanilla RNN Backward</vt:lpstr>
      <vt:lpstr>The Vanilla RNN Backward</vt:lpstr>
      <vt:lpstr>Issues with the Vanilla RNNs</vt:lpstr>
      <vt:lpstr>RNN梯度消失和爆炸例子</vt:lpstr>
      <vt:lpstr>RNN梯度消失和爆炸例子</vt:lpstr>
      <vt:lpstr>RNN梯度消失和爆炸例子</vt:lpstr>
      <vt:lpstr>RNN梯度消失和爆炸例子</vt:lpstr>
      <vt:lpstr>RNN梯度消失和爆炸例子</vt:lpstr>
      <vt:lpstr>RNN梯度消失和爆炸例子</vt:lpstr>
      <vt:lpstr>RNN梯度消失和爆炸例子</vt:lpstr>
      <vt:lpstr>The Identity Relationship</vt:lpstr>
      <vt:lpstr>The Identity Relationship</vt:lpstr>
      <vt:lpstr>Disclaimer</vt:lpstr>
      <vt:lpstr>Long Short-Term Memory (LSTM)1</vt:lpstr>
      <vt:lpstr>The LSTM Idea</vt:lpstr>
      <vt:lpstr>The Original LSTM Cell</vt:lpstr>
      <vt:lpstr>The Popular LSTM Cell</vt:lpstr>
      <vt:lpstr>LSTM – Forward/Backward</vt:lpstr>
      <vt:lpstr>Summary</vt:lpstr>
      <vt:lpstr>Other Useful Resources / References</vt:lpstr>
      <vt:lpstr>Outline</vt:lpstr>
      <vt:lpstr>The Vanilla RNN Cell</vt:lpstr>
      <vt:lpstr>The Vanilla RNN Forward</vt:lpstr>
      <vt:lpstr>The Vanilla RNN Forward</vt:lpstr>
      <vt:lpstr>The Vanilla RNN Backward</vt:lpstr>
      <vt:lpstr>The Popular LSTM Cell</vt:lpstr>
      <vt:lpstr>LSTM – Forward/Backward</vt:lpstr>
      <vt:lpstr>Class Exercise</vt:lpstr>
      <vt:lpstr>Class Exercise</vt:lpstr>
      <vt:lpstr>Class Exercise</vt:lpstr>
      <vt:lpstr>Multi-layer RNNs</vt:lpstr>
      <vt:lpstr>Bi-directional RNNs</vt:lpstr>
      <vt:lpstr>Recap</vt:lpstr>
      <vt:lpstr>The Popular LSTM Cell</vt:lpstr>
      <vt:lpstr>Extension I: Peephole LSTM</vt:lpstr>
      <vt:lpstr>The Popular LSTM Cell</vt:lpstr>
      <vt:lpstr>Extension I: Peephole LSTM</vt:lpstr>
      <vt:lpstr>Peephole LSTM</vt:lpstr>
      <vt:lpstr>Other minor variants</vt:lpstr>
      <vt:lpstr>LSTM: A Search Space Odyssey</vt:lpstr>
      <vt:lpstr>LSTM: A Search Space Odyssey</vt:lpstr>
      <vt:lpstr>Gated Recurrent Unit (GRU)</vt:lpstr>
      <vt:lpstr>GRU</vt:lpstr>
      <vt:lpstr>GRU</vt:lpstr>
      <vt:lpstr>GRU</vt:lpstr>
      <vt:lpstr>GRU</vt:lpstr>
      <vt:lpstr>GRU</vt:lpstr>
      <vt:lpstr>An Empirical Exploration of Recurrent Network Architectures</vt:lpstr>
      <vt:lpstr>Evolutionary Architecture Search</vt:lpstr>
      <vt:lpstr>Evolutionary Architecture Search</vt:lpstr>
      <vt:lpstr>Evolutionary Architecture Search</vt:lpstr>
      <vt:lpstr>LSTM initialized with large positive forget gate bias?</vt:lpstr>
      <vt:lpstr>Summary</vt:lpstr>
      <vt:lpstr>Other Useful Resources / References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Arun Mallya</dc:creator>
  <cp:lastModifiedBy>zheng xianqi</cp:lastModifiedBy>
  <cp:revision>444</cp:revision>
  <dcterms:created xsi:type="dcterms:W3CDTF">2016-12-28T23:58:56Z</dcterms:created>
  <dcterms:modified xsi:type="dcterms:W3CDTF">2019-05-23T03:04:01Z</dcterms:modified>
</cp:coreProperties>
</file>

<file path=docProps/thumbnail.jpeg>
</file>